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1" r:id="rId1"/>
  </p:sldMasterIdLst>
  <p:notesMasterIdLst>
    <p:notesMasterId r:id="rId12"/>
  </p:notesMasterIdLst>
  <p:sldIdLst>
    <p:sldId id="258" r:id="rId2"/>
    <p:sldId id="257" r:id="rId3"/>
    <p:sldId id="259" r:id="rId4"/>
    <p:sldId id="260" r:id="rId5"/>
    <p:sldId id="262" r:id="rId6"/>
    <p:sldId id="263" r:id="rId7"/>
    <p:sldId id="261" r:id="rId8"/>
    <p:sldId id="264" r:id="rId9"/>
    <p:sldId id="26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Veiklos sritis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1A3-460D-92D2-71F1A4B0334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1A3-460D-92D2-71F1A4B0334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1A3-460D-92D2-71F1A4B0334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1A3-460D-92D2-71F1A4B0334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1A3-460D-92D2-71F1A4B0334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F1A3-460D-92D2-71F1A4B0334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1A3-460D-92D2-71F1A4B03347}"/>
              </c:ext>
            </c:extLst>
          </c:dPt>
          <c:dLbls>
            <c:dLbl>
              <c:idx val="0"/>
              <c:layout>
                <c:manualLayout>
                  <c:x val="0.19635172215203361"/>
                  <c:y val="-9.145802718253533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647844245006385"/>
                      <c:h val="0.202833402788439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1A3-460D-92D2-71F1A4B03347}"/>
                </c:ext>
              </c:extLst>
            </c:dLbl>
            <c:dLbl>
              <c:idx val="1"/>
              <c:layout>
                <c:manualLayout>
                  <c:x val="8.7485230170157913E-2"/>
                  <c:y val="-2.4053381081504408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A3-460D-92D2-71F1A4B03347}"/>
                </c:ext>
              </c:extLst>
            </c:dLbl>
            <c:dLbl>
              <c:idx val="2"/>
              <c:layout>
                <c:manualLayout>
                  <c:x val="5.710841413885314E-2"/>
                  <c:y val="3.126939540595573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A3-460D-92D2-71F1A4B03347}"/>
                </c:ext>
              </c:extLst>
            </c:dLbl>
            <c:dLbl>
              <c:idx val="3"/>
              <c:layout>
                <c:manualLayout>
                  <c:x val="0"/>
                  <c:y val="0.1034295386504687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1A3-460D-92D2-71F1A4B03347}"/>
                </c:ext>
              </c:extLst>
            </c:dLbl>
            <c:dLbl>
              <c:idx val="4"/>
              <c:layout>
                <c:manualLayout>
                  <c:x val="-0.12393740940772384"/>
                  <c:y val="8.418683378526525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1A3-460D-92D2-71F1A4B03347}"/>
                </c:ext>
              </c:extLst>
            </c:dLbl>
            <c:dLbl>
              <c:idx val="5"/>
              <c:layout>
                <c:manualLayout>
                  <c:x val="-0.11543190091895851"/>
                  <c:y val="-1.924270486520352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1A3-460D-92D2-71F1A4B03347}"/>
                </c:ext>
              </c:extLst>
            </c:dLbl>
            <c:dLbl>
              <c:idx val="6"/>
              <c:layout>
                <c:manualLayout>
                  <c:x val="-4.252754244382681E-2"/>
                  <c:y val="-8.418683378526542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A3-460D-92D2-71F1A4B03347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Sheet1!$A$2:$A$8</c:f>
              <c:strCache>
                <c:ptCount val="7"/>
                <c:pt idx="0">
                  <c:v>Socialinės paramos, pagyvenusius žmones vienijančios, sveikatos ir sveikatinimo </c:v>
                </c:pt>
                <c:pt idx="1">
                  <c:v>Kultūra ir švietimas </c:v>
                </c:pt>
                <c:pt idx="2">
                  <c:v>Sportas </c:v>
                </c:pt>
                <c:pt idx="3">
                  <c:v>Vaikų ir jaunimo </c:v>
                </c:pt>
                <c:pt idx="4">
                  <c:v>Pilietinių iniciatyvų, aplinkosaugos, žmogaus teisių </c:v>
                </c:pt>
                <c:pt idx="5">
                  <c:v>Vietos bendruomeninės organizacijos </c:v>
                </c:pt>
                <c:pt idx="6">
                  <c:v>Bendrus interesus vienijančios 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4</c:v>
                </c:pt>
                <c:pt idx="2">
                  <c:v>13</c:v>
                </c:pt>
                <c:pt idx="3">
                  <c:v>4</c:v>
                </c:pt>
                <c:pt idx="4">
                  <c:v>1</c:v>
                </c:pt>
                <c:pt idx="5">
                  <c:v>18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A3-460D-92D2-71F1A4B033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446960925984656"/>
          <c:y val="8.3002620544861849E-2"/>
          <c:w val="0.39106078148030682"/>
          <c:h val="0.818617774583096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2999-4621-A47B-0354118414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999-4621-A47B-0354118414A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999-4621-A47B-0354118414A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99-4621-A47B-0354118414A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999-4621-A47B-0354118414A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2999-4621-A47B-0354118414A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999-4621-A47B-0354118414A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2999-4621-A47B-0354118414A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999-4621-A47B-0354118414A4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2999-4621-A47B-0354118414A4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999-4621-A47B-0354118414A4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2999-4621-A47B-0354118414A4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999-4621-A47B-0354118414A4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99-4621-A47B-0354118414A4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999-4621-A47B-0354118414A4}"/>
              </c:ext>
            </c:extLst>
          </c:dPt>
          <c:dLbls>
            <c:dLbl>
              <c:idx val="0"/>
              <c:layout>
                <c:manualLayout>
                  <c:x val="-2.5710013794911789E-2"/>
                  <c:y val="-8.278831139321532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999-4621-A47B-0354118414A4}"/>
                </c:ext>
              </c:extLst>
            </c:dLbl>
            <c:dLbl>
              <c:idx val="1"/>
              <c:layout>
                <c:manualLayout>
                  <c:x val="2.2037154681352963E-2"/>
                  <c:y val="-8.728496942159534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999-4621-A47B-0354118414A4}"/>
                </c:ext>
              </c:extLst>
            </c:dLbl>
            <c:dLbl>
              <c:idx val="2"/>
              <c:layout>
                <c:manualLayout>
                  <c:x val="6.4887177672872609E-2"/>
                  <c:y val="-0.1076388902902617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999-4621-A47B-0354118414A4}"/>
                </c:ext>
              </c:extLst>
            </c:dLbl>
            <c:dLbl>
              <c:idx val="3"/>
              <c:layout>
                <c:manualLayout>
                  <c:x val="6.8560036786431439E-2"/>
                  <c:y val="-7.688492163590125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99-4621-A47B-0354118414A4}"/>
                </c:ext>
              </c:extLst>
            </c:dLbl>
            <c:dLbl>
              <c:idx val="4"/>
              <c:layout>
                <c:manualLayout>
                  <c:x val="7.4681468642362817E-2"/>
                  <c:y val="-7.6884921635901266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999-4621-A47B-0354118414A4}"/>
                </c:ext>
              </c:extLst>
            </c:dLbl>
            <c:dLbl>
              <c:idx val="5"/>
              <c:layout>
                <c:manualLayout>
                  <c:x val="8.2027186869480559E-2"/>
                  <c:y val="-7.688492163590220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999-4621-A47B-0354118414A4}"/>
                </c:ext>
              </c:extLst>
            </c:dLbl>
            <c:dLbl>
              <c:idx val="6"/>
              <c:layout>
                <c:manualLayout>
                  <c:x val="6.3662891301686328E-2"/>
                  <c:y val="0.1025132288478682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999-4621-A47B-0354118414A4}"/>
                </c:ext>
              </c:extLst>
            </c:dLbl>
            <c:dLbl>
              <c:idx val="7"/>
              <c:layout>
                <c:manualLayout>
                  <c:x val="4.2850022991519646E-2"/>
                  <c:y val="0.1383928589446222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999-4621-A47B-0354118414A4}"/>
                </c:ext>
              </c:extLst>
            </c:dLbl>
            <c:dLbl>
              <c:idx val="8"/>
              <c:layout>
                <c:manualLayout>
                  <c:x val="-4.6522882105078427E-2"/>
                  <c:y val="9.7387567405474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999-4621-A47B-0354118414A4}"/>
                </c:ext>
              </c:extLst>
            </c:dLbl>
            <c:dLbl>
              <c:idx val="9"/>
              <c:layout>
                <c:manualLayout>
                  <c:x val="-6.3662891301686328E-2"/>
                  <c:y val="0.1230158746174420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999-4621-A47B-0354118414A4}"/>
                </c:ext>
              </c:extLst>
            </c:dLbl>
            <c:dLbl>
              <c:idx val="10"/>
              <c:layout>
                <c:manualLayout>
                  <c:x val="-7.8354327755921688E-2"/>
                  <c:y val="4.356812226034395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999-4621-A47B-0354118414A4}"/>
                </c:ext>
              </c:extLst>
            </c:dLbl>
            <c:dLbl>
              <c:idx val="11"/>
              <c:layout>
                <c:manualLayout>
                  <c:x val="-7.9578614127107913E-2"/>
                  <c:y val="1.537698432718025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999-4621-A47B-0354118414A4}"/>
                </c:ext>
              </c:extLst>
            </c:dLbl>
            <c:dLbl>
              <c:idx val="12"/>
              <c:layout>
                <c:manualLayout>
                  <c:x val="-7.1008609528803987E-2"/>
                  <c:y val="-3.331679937555721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999-4621-A47B-0354118414A4}"/>
                </c:ext>
              </c:extLst>
            </c:dLbl>
            <c:dLbl>
              <c:idx val="13"/>
              <c:layout>
                <c:manualLayout>
                  <c:x val="-6.6111464044058932E-2"/>
                  <c:y val="-9.226190596308150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99-4621-A47B-0354118414A4}"/>
                </c:ext>
              </c:extLst>
            </c:dLbl>
            <c:dLbl>
              <c:idx val="14"/>
              <c:layout>
                <c:manualLayout>
                  <c:x val="-4.4074309362705927E-2"/>
                  <c:y val="-8.713624452068809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999-4621-A47B-0354118414A4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Sheet1!$A$2:$A$16</c:f>
              <c:strCache>
                <c:ptCount val="15"/>
                <c:pt idx="0">
                  <c:v>Bijotų</c:v>
                </c:pt>
                <c:pt idx="1">
                  <c:v>Bilionių</c:v>
                </c:pt>
                <c:pt idx="2">
                  <c:v>Kaltinėnų </c:v>
                </c:pt>
                <c:pt idx="3">
                  <c:v>Kvėdarnos</c:v>
                </c:pt>
                <c:pt idx="4">
                  <c:v>Laukuvos</c:v>
                </c:pt>
                <c:pt idx="5">
                  <c:v>Pajūrio</c:v>
                </c:pt>
                <c:pt idx="6">
                  <c:v>Palentinio</c:v>
                </c:pt>
                <c:pt idx="7">
                  <c:v>Šilalės kaimiškoji</c:v>
                </c:pt>
                <c:pt idx="8">
                  <c:v>Šilalės miesto</c:v>
                </c:pt>
                <c:pt idx="9">
                  <c:v>Tenenių</c:v>
                </c:pt>
                <c:pt idx="10">
                  <c:v>Traksėdžio</c:v>
                </c:pt>
                <c:pt idx="11">
                  <c:v>Upynos</c:v>
                </c:pt>
                <c:pt idx="12">
                  <c:v>Žadeikių </c:v>
                </c:pt>
                <c:pt idx="13">
                  <c:v>Visame rajone</c:v>
                </c:pt>
                <c:pt idx="14">
                  <c:v>Kita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6</c:v>
                </c:pt>
                <c:pt idx="4">
                  <c:v>4</c:v>
                </c:pt>
                <c:pt idx="5">
                  <c:v>5</c:v>
                </c:pt>
                <c:pt idx="6">
                  <c:v>1</c:v>
                </c:pt>
                <c:pt idx="7">
                  <c:v>5</c:v>
                </c:pt>
                <c:pt idx="8">
                  <c:v>8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11</c:v>
                </c:pt>
                <c:pt idx="1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99-4621-A47B-035411841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F49-448E-9241-2CE39EE3BA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F49-448E-9241-2CE39EE3BAD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F49-448E-9241-2CE39EE3BAD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7F49-448E-9241-2CE39EE3BAD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F49-448E-9241-2CE39EE3BAD5}"/>
              </c:ext>
            </c:extLst>
          </c:dPt>
          <c:dLbls>
            <c:dLbl>
              <c:idx val="0"/>
              <c:layout>
                <c:manualLayout>
                  <c:x val="9.7607357113369375E-2"/>
                  <c:y val="-4.624105156763233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49-448E-9241-2CE39EE3BAD5}"/>
                </c:ext>
              </c:extLst>
            </c:dLbl>
            <c:dLbl>
              <c:idx val="1"/>
              <c:layout>
                <c:manualLayout>
                  <c:x val="-2.1279781750429966E-2"/>
                  <c:y val="8.501610473687404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427816174765515"/>
                      <c:h val="8.895664603892990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7F49-448E-9241-2CE39EE3BAD5}"/>
                </c:ext>
              </c:extLst>
            </c:dLbl>
            <c:dLbl>
              <c:idx val="2"/>
              <c:layout>
                <c:manualLayout>
                  <c:x val="-0.10521312520012555"/>
                  <c:y val="2.157915739822842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F49-448E-9241-2CE39EE3BAD5}"/>
                </c:ext>
              </c:extLst>
            </c:dLbl>
            <c:dLbl>
              <c:idx val="3"/>
              <c:layout>
                <c:manualLayout>
                  <c:x val="-9.8874985127828802E-2"/>
                  <c:y val="-7.090294573703624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F49-448E-9241-2CE39EE3BAD5}"/>
                </c:ext>
              </c:extLst>
            </c:dLbl>
            <c:dLbl>
              <c:idx val="4"/>
              <c:layout>
                <c:manualLayout>
                  <c:x val="0.11408652130134093"/>
                  <c:y val="-8.754152436050913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49-448E-9241-2CE39EE3BAD5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Sheet1!$A$2:$A$6</c:f>
              <c:strCache>
                <c:ptCount val="5"/>
                <c:pt idx="0">
                  <c:v>Finansavimo trūkumas </c:v>
                </c:pt>
                <c:pt idx="1">
                  <c:v>Žmogiškųjų išteklių/ savanorių stoka </c:v>
                </c:pt>
                <c:pt idx="2">
                  <c:v>Administracinė našta </c:v>
                </c:pt>
                <c:pt idx="3">
                  <c:v>Bendradarbiavimo galimybių stoka </c:v>
                </c:pt>
                <c:pt idx="4">
                  <c:v>Kita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37</c:v>
                </c:pt>
                <c:pt idx="1">
                  <c:v>20</c:v>
                </c:pt>
                <c:pt idx="2">
                  <c:v>15</c:v>
                </c:pt>
                <c:pt idx="3">
                  <c:v>12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49-448E-9241-2CE39EE3B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A63-41F7-84BA-E885CEAA0E8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A63-41F7-84BA-E885CEAA0E8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A63-41F7-84BA-E885CEAA0E8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A63-41F7-84BA-E885CEAA0E8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A63-41F7-84BA-E885CEAA0E8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1A63-41F7-84BA-E885CEAA0E8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A63-41F7-84BA-E885CEAA0E81}"/>
              </c:ext>
            </c:extLst>
          </c:dPt>
          <c:dLbls>
            <c:dLbl>
              <c:idx val="0"/>
              <c:layout>
                <c:manualLayout>
                  <c:x val="0.15211536173512125"/>
                  <c:y val="-2.876763093349379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63-41F7-84BA-E885CEAA0E81}"/>
                </c:ext>
              </c:extLst>
            </c:dLbl>
            <c:dLbl>
              <c:idx val="1"/>
              <c:layout>
                <c:manualLayout>
                  <c:x val="0.15211536173512125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63-41F7-84BA-E885CEAA0E81}"/>
                </c:ext>
              </c:extLst>
            </c:dLbl>
            <c:dLbl>
              <c:idx val="2"/>
              <c:layout>
                <c:manualLayout>
                  <c:x val="-6.4649028737426575E-2"/>
                  <c:y val="0.1064402344539269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63-41F7-84BA-E885CEAA0E81}"/>
                </c:ext>
              </c:extLst>
            </c:dLbl>
            <c:dLbl>
              <c:idx val="3"/>
              <c:layout>
                <c:manualLayout>
                  <c:x val="-0.12422754541701568"/>
                  <c:y val="1.43838154667468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63-41F7-84BA-E885CEAA0E81}"/>
                </c:ext>
              </c:extLst>
            </c:dLbl>
            <c:dLbl>
              <c:idx val="4"/>
              <c:layout>
                <c:manualLayout>
                  <c:x val="-0.10267786917120689"/>
                  <c:y val="-7.767260352043320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63-41F7-84BA-E885CEAA0E81}"/>
                </c:ext>
              </c:extLst>
            </c:dLbl>
            <c:dLbl>
              <c:idx val="5"/>
              <c:layout>
                <c:manualLayout>
                  <c:x val="-0.11155126527242219"/>
                  <c:y val="-9.780994517387882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A63-41F7-84BA-E885CEAA0E81}"/>
                </c:ext>
              </c:extLst>
            </c:dLbl>
            <c:dLbl>
              <c:idx val="6"/>
              <c:layout>
                <c:manualLayout>
                  <c:x val="0.12636995865064077"/>
                  <c:y val="-9.5161483341196618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2839505141432918"/>
                      <c:h val="0.101056665472479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1A63-41F7-84BA-E885CEAA0E81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Sheet1!$A$2:$A$8</c:f>
              <c:strCache>
                <c:ptCount val="7"/>
                <c:pt idx="0">
                  <c:v>1,2 % GPM parama </c:v>
                </c:pt>
                <c:pt idx="1">
                  <c:v>Valstybės ir savivaldybės dotacijos </c:v>
                </c:pt>
                <c:pt idx="2">
                  <c:v>Narių mokesčiai </c:v>
                </c:pt>
                <c:pt idx="3">
                  <c:v>Verslo parama </c:v>
                </c:pt>
                <c:pt idx="4">
                  <c:v>Fizinių asmenų aukos </c:v>
                </c:pt>
                <c:pt idx="5">
                  <c:v>ES ir tarptautiniai projektai</c:v>
                </c:pt>
                <c:pt idx="6">
                  <c:v>Ūkinė veikla / paslaugų teikimas 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41</c:v>
                </c:pt>
                <c:pt idx="1">
                  <c:v>35</c:v>
                </c:pt>
                <c:pt idx="2">
                  <c:v>27</c:v>
                </c:pt>
                <c:pt idx="3">
                  <c:v>18</c:v>
                </c:pt>
                <c:pt idx="4">
                  <c:v>17</c:v>
                </c:pt>
                <c:pt idx="5">
                  <c:v>10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63-41F7-84BA-E885CEAA0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A43D3-5C39-4251-BDB2-B28FA84EFC7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862237-AFD2-40B8-8484-987CC2A94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5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62237-AFD2-40B8-8484-987CC2A947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39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16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611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56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183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149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38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61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771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791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30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56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13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60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623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871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2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6CCBF3A-D7FB-4B97-8FD5-6FFB20CB1E8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64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  <p:sldLayoutId id="214748387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E3D78B-3EF1-06D3-1B5E-209443E5C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B157A-751A-4B3B-84E6-DAD66F659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BC8EF01-693C-48AC-85A7-E9DECBCDB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7455" y="0"/>
            <a:ext cx="5014912" cy="6862763"/>
            <a:chOff x="2928938" y="-4763"/>
            <a:chExt cx="5014912" cy="6862763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0EDCE19-50EA-40A6-B3FD-F9E1428EC3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D9779685-78AD-4FDC-B564-5CBB8ACE9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D23942F2-754F-44B1-B568-D445FBF76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17E35955-774E-46C4-8A1C-AB1A0CB30E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72DFC3FC-F4F4-4ACF-A597-4713DB600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F89BD807-BC67-40FF-8A0C-C7BA2CD2C4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34F9891-918B-4907-B215-68406A700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929" y="638704"/>
            <a:ext cx="10894142" cy="5580592"/>
          </a:xfrm>
          <a:prstGeom prst="rect">
            <a:avLst/>
          </a:prstGeom>
          <a:ln w="3175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A9A3FC-DC6E-4EAB-9510-6D7DB7DE8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6028" y="1264180"/>
            <a:ext cx="6036101" cy="4329641"/>
          </a:xfrm>
        </p:spPr>
        <p:txBody>
          <a:bodyPr anchor="ctr">
            <a:normAutofit/>
          </a:bodyPr>
          <a:lstStyle/>
          <a:p>
            <a:pPr algn="l"/>
            <a:r>
              <a:rPr lang="lt-LT" sz="5400" dirty="0">
                <a:latin typeface="Aptos" panose="020B0004020202020204" pitchFamily="34" charset="0"/>
                <a:cs typeface="Times New Roman" panose="02020603050405020304" pitchFamily="18" charset="0"/>
              </a:rPr>
              <a:t>Šilalės rajono nevyriausybinių organizacijų apklausos rezultatai</a:t>
            </a:r>
            <a:endParaRPr lang="en-US" sz="5400" dirty="0">
              <a:latin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BE42DBE-98BB-40FC-9C91-3BCB67F83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920240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8079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136A7F-8703-4FA7-80B1-874F5E758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716B2278-BFC9-43BE-9620-278464A4A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82913" y="0"/>
            <a:ext cx="1122363" cy="5329238"/>
          </a:xfrm>
          <a:custGeom>
            <a:avLst/>
            <a:gdLst/>
            <a:ahLst/>
            <a:cxnLst/>
            <a:rect l="0" t="0" r="r" b="b"/>
            <a:pathLst>
              <a:path w="707" h="3357">
                <a:moveTo>
                  <a:pt x="0" y="3330"/>
                </a:moveTo>
                <a:lnTo>
                  <a:pt x="156" y="3357"/>
                </a:lnTo>
                <a:lnTo>
                  <a:pt x="707" y="0"/>
                </a:lnTo>
                <a:lnTo>
                  <a:pt x="547" y="0"/>
                </a:lnTo>
                <a:lnTo>
                  <a:pt x="0" y="333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4CD00E4-F77A-49A5-A54B-A542D0DE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76525" y="0"/>
            <a:ext cx="1117600" cy="5276850"/>
          </a:xfrm>
          <a:custGeom>
            <a:avLst/>
            <a:gdLst/>
            <a:ahLst/>
            <a:cxnLst/>
            <a:rect l="0" t="0" r="r" b="b"/>
            <a:pathLst>
              <a:path w="704" h="3324">
                <a:moveTo>
                  <a:pt x="704" y="0"/>
                </a:moveTo>
                <a:lnTo>
                  <a:pt x="545" y="0"/>
                </a:lnTo>
                <a:lnTo>
                  <a:pt x="0" y="3300"/>
                </a:lnTo>
                <a:lnTo>
                  <a:pt x="157" y="3324"/>
                </a:lnTo>
                <a:lnTo>
                  <a:pt x="7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17158038-9069-44CB-8794-762B5429B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82913" y="5286375"/>
            <a:ext cx="2130425" cy="1571625"/>
          </a:xfrm>
          <a:custGeom>
            <a:avLst/>
            <a:gdLst/>
            <a:ahLst/>
            <a:cxnLst/>
            <a:rect l="0" t="0" r="r" b="b"/>
            <a:pathLst>
              <a:path w="1342" h="990">
                <a:moveTo>
                  <a:pt x="0" y="3"/>
                </a:moveTo>
                <a:lnTo>
                  <a:pt x="942" y="990"/>
                </a:lnTo>
                <a:lnTo>
                  <a:pt x="1342" y="990"/>
                </a:lnTo>
                <a:lnTo>
                  <a:pt x="156" y="27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chemeClr val="tx2">
              <a:lumMod val="25000"/>
              <a:alpha val="8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45056AB-07D8-43D9-9343-AB85199AE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76525" y="5238750"/>
            <a:ext cx="1695450" cy="1619250"/>
          </a:xfrm>
          <a:custGeom>
            <a:avLst/>
            <a:gdLst>
              <a:gd name="connsiteX0" fmla="*/ 0 w 1695450"/>
              <a:gd name="connsiteY0" fmla="*/ 0 h 1619250"/>
              <a:gd name="connsiteX1" fmla="*/ 10414 w 1695450"/>
              <a:gd name="connsiteY1" fmla="*/ 1623 h 1619250"/>
              <a:gd name="connsiteX2" fmla="*/ 9236 w 1695450"/>
              <a:gd name="connsiteY2" fmla="*/ 0 h 1619250"/>
              <a:gd name="connsiteX3" fmla="*/ 10475 w 1695450"/>
              <a:gd name="connsiteY3" fmla="*/ 1633 h 1619250"/>
              <a:gd name="connsiteX4" fmla="*/ 244475 w 1695450"/>
              <a:gd name="connsiteY4" fmla="*/ 38100 h 1619250"/>
              <a:gd name="connsiteX5" fmla="*/ 249238 w 1695450"/>
              <a:gd name="connsiteY5" fmla="*/ 38100 h 1619250"/>
              <a:gd name="connsiteX6" fmla="*/ 249238 w 1695450"/>
              <a:gd name="connsiteY6" fmla="*/ 42863 h 1619250"/>
              <a:gd name="connsiteX7" fmla="*/ 244475 w 1695450"/>
              <a:gd name="connsiteY7" fmla="*/ 42863 h 1619250"/>
              <a:gd name="connsiteX8" fmla="*/ 292100 w 1695450"/>
              <a:gd name="connsiteY8" fmla="*/ 95250 h 1619250"/>
              <a:gd name="connsiteX9" fmla="*/ 1695450 w 1695450"/>
              <a:gd name="connsiteY9" fmla="*/ 1619250 h 1619250"/>
              <a:gd name="connsiteX10" fmla="*/ 1237961 w 1695450"/>
              <a:gd name="connsiteY10" fmla="*/ 1619250 h 1619250"/>
              <a:gd name="connsiteX11" fmla="*/ 1228725 w 1695450"/>
              <a:gd name="connsiteY11" fmla="*/ 1619250 h 1619250"/>
              <a:gd name="connsiteX12" fmla="*/ 1183986 w 1695450"/>
              <a:gd name="connsiteY12" fmla="*/ 1619250 h 1619250"/>
              <a:gd name="connsiteX13" fmla="*/ 210255 w 1695450"/>
              <a:gd name="connsiteY13" fmla="*/ 277080 h 161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95450" h="1619250">
                <a:moveTo>
                  <a:pt x="0" y="0"/>
                </a:moveTo>
                <a:lnTo>
                  <a:pt x="10414" y="1623"/>
                </a:lnTo>
                <a:lnTo>
                  <a:pt x="9236" y="0"/>
                </a:lnTo>
                <a:lnTo>
                  <a:pt x="10475" y="1633"/>
                </a:lnTo>
                <a:lnTo>
                  <a:pt x="244475" y="38100"/>
                </a:lnTo>
                <a:lnTo>
                  <a:pt x="249238" y="38100"/>
                </a:lnTo>
                <a:lnTo>
                  <a:pt x="249238" y="42863"/>
                </a:lnTo>
                <a:lnTo>
                  <a:pt x="244475" y="42863"/>
                </a:lnTo>
                <a:lnTo>
                  <a:pt x="292100" y="95250"/>
                </a:lnTo>
                <a:lnTo>
                  <a:pt x="1695450" y="1619250"/>
                </a:lnTo>
                <a:lnTo>
                  <a:pt x="1237961" y="1619250"/>
                </a:lnTo>
                <a:lnTo>
                  <a:pt x="1228725" y="1619250"/>
                </a:lnTo>
                <a:lnTo>
                  <a:pt x="1183986" y="1619250"/>
                </a:lnTo>
                <a:lnTo>
                  <a:pt x="210255" y="277080"/>
                </a:ln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2837A-E11B-FEA8-7D9A-8024FE2B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1910" y="1023257"/>
            <a:ext cx="3235083" cy="4767943"/>
          </a:xfrm>
          <a:effectLst/>
        </p:spPr>
        <p:txBody>
          <a:bodyPr anchor="ctr">
            <a:normAutofit/>
          </a:bodyPr>
          <a:lstStyle/>
          <a:p>
            <a:pPr algn="l"/>
            <a:r>
              <a:rPr lang="lt-LT" dirty="0">
                <a:latin typeface="Aptos" panose="020B0004020202020204" pitchFamily="34" charset="0"/>
              </a:rPr>
              <a:t>Trumpai apie apklausą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83D8662-D21C-4B0A-A8A5-EA1E5DEBC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43384" cy="6858001"/>
          </a:xfrm>
          <a:custGeom>
            <a:avLst/>
            <a:gdLst>
              <a:gd name="connsiteX0" fmla="*/ 0 w 8143384"/>
              <a:gd name="connsiteY0" fmla="*/ 0 h 6858001"/>
              <a:gd name="connsiteX1" fmla="*/ 3861881 w 8143384"/>
              <a:gd name="connsiteY1" fmla="*/ 0 h 6858001"/>
              <a:gd name="connsiteX2" fmla="*/ 3861881 w 8143384"/>
              <a:gd name="connsiteY2" fmla="*/ 1 h 6858001"/>
              <a:gd name="connsiteX3" fmla="*/ 6963565 w 8143384"/>
              <a:gd name="connsiteY3" fmla="*/ 1 h 6858001"/>
              <a:gd name="connsiteX4" fmla="*/ 6963565 w 8143384"/>
              <a:gd name="connsiteY4" fmla="*/ 0 h 6858001"/>
              <a:gd name="connsiteX5" fmla="*/ 7841583 w 8143384"/>
              <a:gd name="connsiteY5" fmla="*/ 0 h 6858001"/>
              <a:gd name="connsiteX6" fmla="*/ 6994625 w 8143384"/>
              <a:gd name="connsiteY6" fmla="*/ 5258645 h 6858001"/>
              <a:gd name="connsiteX7" fmla="*/ 6994625 w 8143384"/>
              <a:gd name="connsiteY7" fmla="*/ 5263939 h 6858001"/>
              <a:gd name="connsiteX8" fmla="*/ 8143384 w 8143384"/>
              <a:gd name="connsiteY8" fmla="*/ 6858001 h 6858001"/>
              <a:gd name="connsiteX9" fmla="*/ 6994625 w 8143384"/>
              <a:gd name="connsiteY9" fmla="*/ 6858001 h 6858001"/>
              <a:gd name="connsiteX10" fmla="*/ 6643195 w 8143384"/>
              <a:gd name="connsiteY10" fmla="*/ 6858001 h 6858001"/>
              <a:gd name="connsiteX11" fmla="*/ 3861881 w 8143384"/>
              <a:gd name="connsiteY11" fmla="*/ 6858001 h 6858001"/>
              <a:gd name="connsiteX12" fmla="*/ 3739675 w 8143384"/>
              <a:gd name="connsiteY12" fmla="*/ 6858001 h 6858001"/>
              <a:gd name="connsiteX13" fmla="*/ 0 w 8143384"/>
              <a:gd name="connsiteY1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43384" h="6858001">
                <a:moveTo>
                  <a:pt x="0" y="0"/>
                </a:moveTo>
                <a:lnTo>
                  <a:pt x="3861881" y="0"/>
                </a:lnTo>
                <a:lnTo>
                  <a:pt x="3861881" y="1"/>
                </a:lnTo>
                <a:lnTo>
                  <a:pt x="6963565" y="1"/>
                </a:lnTo>
                <a:lnTo>
                  <a:pt x="6963565" y="0"/>
                </a:lnTo>
                <a:lnTo>
                  <a:pt x="7841583" y="0"/>
                </a:lnTo>
                <a:lnTo>
                  <a:pt x="6994625" y="5258645"/>
                </a:lnTo>
                <a:lnTo>
                  <a:pt x="6994625" y="5263939"/>
                </a:lnTo>
                <a:lnTo>
                  <a:pt x="8143384" y="6858001"/>
                </a:lnTo>
                <a:lnTo>
                  <a:pt x="6994625" y="6858001"/>
                </a:lnTo>
                <a:lnTo>
                  <a:pt x="6643195" y="6858001"/>
                </a:lnTo>
                <a:lnTo>
                  <a:pt x="3861881" y="6858001"/>
                </a:lnTo>
                <a:lnTo>
                  <a:pt x="3739675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EE09B-E923-1BD5-8D7E-9CE1320E8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35" y="1023257"/>
            <a:ext cx="5968515" cy="4767944"/>
          </a:xfrm>
        </p:spPr>
        <p:txBody>
          <a:bodyPr anchor="ctr">
            <a:normAutofit/>
          </a:bodyPr>
          <a:lstStyle/>
          <a:p>
            <a:r>
              <a:rPr lang="lt-LT" sz="2000" dirty="0">
                <a:latin typeface="Aptos" panose="020B0004020202020204" pitchFamily="34" charset="0"/>
                <a:cs typeface="Times New Roman" panose="02020603050405020304" pitchFamily="18" charset="0"/>
              </a:rPr>
              <a:t>Apklausa atlikta 2026 m. vasario mėn.</a:t>
            </a:r>
            <a:endParaRPr lang="en-US" sz="20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lt-LT" sz="2000" dirty="0">
                <a:latin typeface="Aptos" panose="020B0004020202020204" pitchFamily="34" charset="0"/>
              </a:rPr>
              <a:t>Apklausos tikslas: įvertinti Šilalės rajone registruotų NVO situaciją, identifikuoti pagrindines problemines sritis, pasiūlymus savivaldybei bei NVO dalyvavimą (ar potencialą dalyvauti) viešųjų paslaugų teikime.</a:t>
            </a:r>
            <a:endParaRPr lang="lt-LT" sz="20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lt-LT" sz="2000" dirty="0">
                <a:latin typeface="Aptos" panose="020B0004020202020204" pitchFamily="34" charset="0"/>
                <a:cs typeface="Times New Roman" panose="02020603050405020304" pitchFamily="18" charset="0"/>
              </a:rPr>
              <a:t>Iš 132 organizacijų, apklausoje dalyvavo 56 organizacijos (~42</a:t>
            </a:r>
            <a:r>
              <a:rPr lang="en-US" sz="2000" dirty="0">
                <a:latin typeface="Aptos" panose="020B0004020202020204" pitchFamily="34" charset="0"/>
                <a:cs typeface="Times New Roman" panose="02020603050405020304" pitchFamily="18" charset="0"/>
              </a:rPr>
              <a:t>%)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227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4C52C56-BEF2-4E22-8C8E-A7AC96B03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B1AAB7-4A21-1D5C-BB9D-40918E995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685800"/>
            <a:ext cx="2746324" cy="5105400"/>
          </a:xfrm>
        </p:spPr>
        <p:txBody>
          <a:bodyPr>
            <a:normAutofit/>
          </a:bodyPr>
          <a:lstStyle/>
          <a:p>
            <a:r>
              <a:rPr lang="lt-LT" sz="3100" dirty="0">
                <a:solidFill>
                  <a:srgbClr val="FFFFFF"/>
                </a:solidFill>
                <a:latin typeface="Aptos" panose="020B0004020202020204" pitchFamily="34" charset="0"/>
              </a:rPr>
              <a:t>Pasiskirstymas pagal veiklos sritis</a:t>
            </a:r>
            <a:endParaRPr lang="en-US" sz="31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BFF3FBE-24E5-1FF6-0C52-9F23472AC4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6024304"/>
              </p:ext>
            </p:extLst>
          </p:nvPr>
        </p:nvGraphicFramePr>
        <p:xfrm>
          <a:off x="4432892" y="685800"/>
          <a:ext cx="7483805" cy="5471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2179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4C52C56-BEF2-4E22-8C8E-A7AC96B03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3293F6-E5F4-4DDB-D9FC-18EC08C1F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685800"/>
            <a:ext cx="2746324" cy="5105400"/>
          </a:xfrm>
        </p:spPr>
        <p:txBody>
          <a:bodyPr>
            <a:normAutofit/>
          </a:bodyPr>
          <a:lstStyle/>
          <a:p>
            <a:r>
              <a:rPr lang="en-US" sz="3100" dirty="0" err="1">
                <a:solidFill>
                  <a:srgbClr val="FFFFFF"/>
                </a:solidFill>
                <a:latin typeface="Aptos" panose="020B0004020202020204" pitchFamily="34" charset="0"/>
              </a:rPr>
              <a:t>Pasiskirstymas</a:t>
            </a:r>
            <a:r>
              <a:rPr lang="en-US" sz="3100" dirty="0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Aptos" panose="020B0004020202020204" pitchFamily="34" charset="0"/>
              </a:rPr>
              <a:t>pagal</a:t>
            </a:r>
            <a:r>
              <a:rPr lang="en-US" sz="3100" dirty="0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Aptos" panose="020B0004020202020204" pitchFamily="34" charset="0"/>
              </a:rPr>
              <a:t>sen</a:t>
            </a:r>
            <a:r>
              <a:rPr lang="lt-LT" sz="3100" dirty="0">
                <a:solidFill>
                  <a:srgbClr val="FFFFFF"/>
                </a:solidFill>
                <a:latin typeface="Aptos" panose="020B0004020202020204" pitchFamily="34" charset="0"/>
              </a:rPr>
              <a:t>iūnijas</a:t>
            </a:r>
            <a:endParaRPr lang="en-US" sz="31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4C472CDE-151E-4273-C389-C486EAF7F0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7666406"/>
              </p:ext>
            </p:extLst>
          </p:nvPr>
        </p:nvGraphicFramePr>
        <p:xfrm>
          <a:off x="2786054" y="-71121"/>
          <a:ext cx="11023600" cy="700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75136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4C52C56-BEF2-4E22-8C8E-A7AC96B03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38BA18-510C-CEF1-6120-2C5D5B18B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685800"/>
            <a:ext cx="2639962" cy="5105400"/>
          </a:xfrm>
        </p:spPr>
        <p:txBody>
          <a:bodyPr>
            <a:normAutofit/>
          </a:bodyPr>
          <a:lstStyle/>
          <a:p>
            <a:r>
              <a:rPr lang="lt-LT" sz="3700" dirty="0">
                <a:solidFill>
                  <a:srgbClr val="FFFFFF"/>
                </a:solidFill>
                <a:latin typeface="Aptos" panose="020B0004020202020204" pitchFamily="34" charset="0"/>
              </a:rPr>
              <a:t>Pagrindiniai veiklos iššūkiai</a:t>
            </a:r>
            <a:endParaRPr lang="en-US" sz="37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EDBCA4F-20EE-E87D-4C69-B525FF2B7E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1754463"/>
              </p:ext>
            </p:extLst>
          </p:nvPr>
        </p:nvGraphicFramePr>
        <p:xfrm>
          <a:off x="5039656" y="536574"/>
          <a:ext cx="6856730" cy="5600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6457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4C52C56-BEF2-4E22-8C8E-A7AC96B03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AAE3CF-382B-C593-6BEC-3749748A5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1" y="685800"/>
            <a:ext cx="2639962" cy="5105400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FFFFFF"/>
                </a:solidFill>
                <a:latin typeface="Aptos" panose="020B0004020202020204" pitchFamily="34" charset="0"/>
              </a:rPr>
              <a:t>F</a:t>
            </a:r>
            <a:r>
              <a:rPr lang="lt-LT" sz="3400" dirty="0">
                <a:solidFill>
                  <a:srgbClr val="FFFFFF"/>
                </a:solidFill>
                <a:latin typeface="Aptos" panose="020B0004020202020204" pitchFamily="34" charset="0"/>
              </a:rPr>
              <a:t>inansavimo šaltiniai</a:t>
            </a:r>
            <a:endParaRPr lang="en-US" sz="34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4CB61CF-A3B5-599B-DAB1-7A3C9BE38C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4375756"/>
              </p:ext>
            </p:extLst>
          </p:nvPr>
        </p:nvGraphicFramePr>
        <p:xfrm>
          <a:off x="5010150" y="685800"/>
          <a:ext cx="7181850" cy="524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4321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136A7F-8703-4FA7-80B1-874F5E758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716B2278-BFC9-43BE-9620-278464A4A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82913" y="0"/>
            <a:ext cx="1122363" cy="5329238"/>
          </a:xfrm>
          <a:custGeom>
            <a:avLst/>
            <a:gdLst/>
            <a:ahLst/>
            <a:cxnLst/>
            <a:rect l="0" t="0" r="r" b="b"/>
            <a:pathLst>
              <a:path w="707" h="3357">
                <a:moveTo>
                  <a:pt x="0" y="3330"/>
                </a:moveTo>
                <a:lnTo>
                  <a:pt x="156" y="3357"/>
                </a:lnTo>
                <a:lnTo>
                  <a:pt x="707" y="0"/>
                </a:lnTo>
                <a:lnTo>
                  <a:pt x="547" y="0"/>
                </a:lnTo>
                <a:lnTo>
                  <a:pt x="0" y="333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4CD00E4-F77A-49A5-A54B-A542D0DE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76525" y="0"/>
            <a:ext cx="1117600" cy="5276850"/>
          </a:xfrm>
          <a:custGeom>
            <a:avLst/>
            <a:gdLst/>
            <a:ahLst/>
            <a:cxnLst/>
            <a:rect l="0" t="0" r="r" b="b"/>
            <a:pathLst>
              <a:path w="704" h="3324">
                <a:moveTo>
                  <a:pt x="704" y="0"/>
                </a:moveTo>
                <a:lnTo>
                  <a:pt x="545" y="0"/>
                </a:lnTo>
                <a:lnTo>
                  <a:pt x="0" y="3300"/>
                </a:lnTo>
                <a:lnTo>
                  <a:pt x="157" y="3324"/>
                </a:lnTo>
                <a:lnTo>
                  <a:pt x="7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17158038-9069-44CB-8794-762B5429B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82913" y="5286375"/>
            <a:ext cx="2130425" cy="1571625"/>
          </a:xfrm>
          <a:custGeom>
            <a:avLst/>
            <a:gdLst/>
            <a:ahLst/>
            <a:cxnLst/>
            <a:rect l="0" t="0" r="r" b="b"/>
            <a:pathLst>
              <a:path w="1342" h="990">
                <a:moveTo>
                  <a:pt x="0" y="3"/>
                </a:moveTo>
                <a:lnTo>
                  <a:pt x="942" y="990"/>
                </a:lnTo>
                <a:lnTo>
                  <a:pt x="1342" y="990"/>
                </a:lnTo>
                <a:lnTo>
                  <a:pt x="156" y="27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chemeClr val="tx2">
              <a:lumMod val="25000"/>
              <a:alpha val="8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45056AB-07D8-43D9-9343-AB85199AE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76525" y="5238750"/>
            <a:ext cx="1695450" cy="1619250"/>
          </a:xfrm>
          <a:custGeom>
            <a:avLst/>
            <a:gdLst>
              <a:gd name="connsiteX0" fmla="*/ 0 w 1695450"/>
              <a:gd name="connsiteY0" fmla="*/ 0 h 1619250"/>
              <a:gd name="connsiteX1" fmla="*/ 10414 w 1695450"/>
              <a:gd name="connsiteY1" fmla="*/ 1623 h 1619250"/>
              <a:gd name="connsiteX2" fmla="*/ 9236 w 1695450"/>
              <a:gd name="connsiteY2" fmla="*/ 0 h 1619250"/>
              <a:gd name="connsiteX3" fmla="*/ 10475 w 1695450"/>
              <a:gd name="connsiteY3" fmla="*/ 1633 h 1619250"/>
              <a:gd name="connsiteX4" fmla="*/ 244475 w 1695450"/>
              <a:gd name="connsiteY4" fmla="*/ 38100 h 1619250"/>
              <a:gd name="connsiteX5" fmla="*/ 249238 w 1695450"/>
              <a:gd name="connsiteY5" fmla="*/ 38100 h 1619250"/>
              <a:gd name="connsiteX6" fmla="*/ 249238 w 1695450"/>
              <a:gd name="connsiteY6" fmla="*/ 42863 h 1619250"/>
              <a:gd name="connsiteX7" fmla="*/ 244475 w 1695450"/>
              <a:gd name="connsiteY7" fmla="*/ 42863 h 1619250"/>
              <a:gd name="connsiteX8" fmla="*/ 292100 w 1695450"/>
              <a:gd name="connsiteY8" fmla="*/ 95250 h 1619250"/>
              <a:gd name="connsiteX9" fmla="*/ 1695450 w 1695450"/>
              <a:gd name="connsiteY9" fmla="*/ 1619250 h 1619250"/>
              <a:gd name="connsiteX10" fmla="*/ 1237961 w 1695450"/>
              <a:gd name="connsiteY10" fmla="*/ 1619250 h 1619250"/>
              <a:gd name="connsiteX11" fmla="*/ 1228725 w 1695450"/>
              <a:gd name="connsiteY11" fmla="*/ 1619250 h 1619250"/>
              <a:gd name="connsiteX12" fmla="*/ 1183986 w 1695450"/>
              <a:gd name="connsiteY12" fmla="*/ 1619250 h 1619250"/>
              <a:gd name="connsiteX13" fmla="*/ 210255 w 1695450"/>
              <a:gd name="connsiteY13" fmla="*/ 277080 h 161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95450" h="1619250">
                <a:moveTo>
                  <a:pt x="0" y="0"/>
                </a:moveTo>
                <a:lnTo>
                  <a:pt x="10414" y="1623"/>
                </a:lnTo>
                <a:lnTo>
                  <a:pt x="9236" y="0"/>
                </a:lnTo>
                <a:lnTo>
                  <a:pt x="10475" y="1633"/>
                </a:lnTo>
                <a:lnTo>
                  <a:pt x="244475" y="38100"/>
                </a:lnTo>
                <a:lnTo>
                  <a:pt x="249238" y="38100"/>
                </a:lnTo>
                <a:lnTo>
                  <a:pt x="249238" y="42863"/>
                </a:lnTo>
                <a:lnTo>
                  <a:pt x="244475" y="42863"/>
                </a:lnTo>
                <a:lnTo>
                  <a:pt x="292100" y="95250"/>
                </a:lnTo>
                <a:lnTo>
                  <a:pt x="1695450" y="1619250"/>
                </a:lnTo>
                <a:lnTo>
                  <a:pt x="1237961" y="1619250"/>
                </a:lnTo>
                <a:lnTo>
                  <a:pt x="1228725" y="1619250"/>
                </a:lnTo>
                <a:lnTo>
                  <a:pt x="1183986" y="1619250"/>
                </a:lnTo>
                <a:lnTo>
                  <a:pt x="210255" y="277080"/>
                </a:ln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4FC4DB-4C4A-AC30-B9D4-44231A029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1910" y="1023257"/>
            <a:ext cx="3235083" cy="4767943"/>
          </a:xfrm>
          <a:effectLst/>
        </p:spPr>
        <p:txBody>
          <a:bodyPr anchor="ctr">
            <a:normAutofit/>
          </a:bodyPr>
          <a:lstStyle/>
          <a:p>
            <a:pPr algn="l"/>
            <a:r>
              <a:rPr lang="lt-LT" dirty="0">
                <a:latin typeface="Aptos" panose="020B0004020202020204" pitchFamily="34" charset="0"/>
              </a:rPr>
              <a:t>Viešųjų paslaugų teikimas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83D8662-D21C-4B0A-A8A5-EA1E5DEBC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43384" cy="6858001"/>
          </a:xfrm>
          <a:custGeom>
            <a:avLst/>
            <a:gdLst>
              <a:gd name="connsiteX0" fmla="*/ 0 w 8143384"/>
              <a:gd name="connsiteY0" fmla="*/ 0 h 6858001"/>
              <a:gd name="connsiteX1" fmla="*/ 3861881 w 8143384"/>
              <a:gd name="connsiteY1" fmla="*/ 0 h 6858001"/>
              <a:gd name="connsiteX2" fmla="*/ 3861881 w 8143384"/>
              <a:gd name="connsiteY2" fmla="*/ 1 h 6858001"/>
              <a:gd name="connsiteX3" fmla="*/ 6963565 w 8143384"/>
              <a:gd name="connsiteY3" fmla="*/ 1 h 6858001"/>
              <a:gd name="connsiteX4" fmla="*/ 6963565 w 8143384"/>
              <a:gd name="connsiteY4" fmla="*/ 0 h 6858001"/>
              <a:gd name="connsiteX5" fmla="*/ 7841583 w 8143384"/>
              <a:gd name="connsiteY5" fmla="*/ 0 h 6858001"/>
              <a:gd name="connsiteX6" fmla="*/ 6994625 w 8143384"/>
              <a:gd name="connsiteY6" fmla="*/ 5258645 h 6858001"/>
              <a:gd name="connsiteX7" fmla="*/ 6994625 w 8143384"/>
              <a:gd name="connsiteY7" fmla="*/ 5263939 h 6858001"/>
              <a:gd name="connsiteX8" fmla="*/ 8143384 w 8143384"/>
              <a:gd name="connsiteY8" fmla="*/ 6858001 h 6858001"/>
              <a:gd name="connsiteX9" fmla="*/ 6994625 w 8143384"/>
              <a:gd name="connsiteY9" fmla="*/ 6858001 h 6858001"/>
              <a:gd name="connsiteX10" fmla="*/ 6643195 w 8143384"/>
              <a:gd name="connsiteY10" fmla="*/ 6858001 h 6858001"/>
              <a:gd name="connsiteX11" fmla="*/ 3861881 w 8143384"/>
              <a:gd name="connsiteY11" fmla="*/ 6858001 h 6858001"/>
              <a:gd name="connsiteX12" fmla="*/ 3739675 w 8143384"/>
              <a:gd name="connsiteY12" fmla="*/ 6858001 h 6858001"/>
              <a:gd name="connsiteX13" fmla="*/ 0 w 8143384"/>
              <a:gd name="connsiteY1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43384" h="6858001">
                <a:moveTo>
                  <a:pt x="0" y="0"/>
                </a:moveTo>
                <a:lnTo>
                  <a:pt x="3861881" y="0"/>
                </a:lnTo>
                <a:lnTo>
                  <a:pt x="3861881" y="1"/>
                </a:lnTo>
                <a:lnTo>
                  <a:pt x="6963565" y="1"/>
                </a:lnTo>
                <a:lnTo>
                  <a:pt x="6963565" y="0"/>
                </a:lnTo>
                <a:lnTo>
                  <a:pt x="7841583" y="0"/>
                </a:lnTo>
                <a:lnTo>
                  <a:pt x="6994625" y="5258645"/>
                </a:lnTo>
                <a:lnTo>
                  <a:pt x="6994625" y="5263939"/>
                </a:lnTo>
                <a:lnTo>
                  <a:pt x="8143384" y="6858001"/>
                </a:lnTo>
                <a:lnTo>
                  <a:pt x="6994625" y="6858001"/>
                </a:lnTo>
                <a:lnTo>
                  <a:pt x="6643195" y="6858001"/>
                </a:lnTo>
                <a:lnTo>
                  <a:pt x="3861881" y="6858001"/>
                </a:lnTo>
                <a:lnTo>
                  <a:pt x="3739675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B044B-5478-00D0-E036-449826D0C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35" y="1023257"/>
            <a:ext cx="5968515" cy="4767944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lt-LT" sz="1900" dirty="0">
                <a:latin typeface="Aptos" panose="020B0004020202020204" pitchFamily="34" charset="0"/>
              </a:rPr>
              <a:t>Iš 56 atsakiusiųjų, 18 (32</a:t>
            </a:r>
            <a:r>
              <a:rPr lang="en-US" sz="1900" dirty="0">
                <a:latin typeface="Aptos" panose="020B0004020202020204" pitchFamily="34" charset="0"/>
              </a:rPr>
              <a:t>%)</a:t>
            </a:r>
            <a:r>
              <a:rPr lang="lt-LT" sz="1900" dirty="0">
                <a:latin typeface="Aptos" panose="020B0004020202020204" pitchFamily="34" charset="0"/>
              </a:rPr>
              <a:t> teikia viešąsias paslaugas.</a:t>
            </a:r>
            <a:endParaRPr lang="en-US" sz="1900" dirty="0">
              <a:latin typeface="Aptos" panose="020B00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900" dirty="0">
                <a:latin typeface="Aptos" panose="020B0004020202020204" pitchFamily="34" charset="0"/>
              </a:rPr>
              <a:t>9 </a:t>
            </a:r>
            <a:r>
              <a:rPr lang="en-US" sz="1900" dirty="0" err="1">
                <a:latin typeface="Aptos" panose="020B0004020202020204" pitchFamily="34" charset="0"/>
              </a:rPr>
              <a:t>organizacijos</a:t>
            </a:r>
            <a:r>
              <a:rPr lang="en-US" sz="1900" dirty="0">
                <a:latin typeface="Aptos" panose="020B0004020202020204" pitchFamily="34" charset="0"/>
              </a:rPr>
              <a:t> </a:t>
            </a:r>
            <a:r>
              <a:rPr lang="en-US" sz="1900" dirty="0" err="1">
                <a:latin typeface="Aptos" panose="020B0004020202020204" pitchFamily="34" charset="0"/>
              </a:rPr>
              <a:t>nurod</a:t>
            </a:r>
            <a:r>
              <a:rPr lang="lt-LT" sz="1900" dirty="0">
                <a:latin typeface="Aptos" panose="020B0004020202020204" pitchFamily="34" charset="0"/>
              </a:rPr>
              <a:t>ė šias paslaugas: </a:t>
            </a:r>
            <a:endParaRPr lang="en-US" sz="1900" dirty="0">
              <a:latin typeface="Aptos" panose="020B0004020202020204" pitchFamily="34" charset="0"/>
            </a:endParaRP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lt-LT" sz="1900" dirty="0">
                <a:latin typeface="Aptos" panose="020B0004020202020204" pitchFamily="34" charset="0"/>
              </a:rPr>
              <a:t>neformaliojo ugdymo programos, </a:t>
            </a:r>
            <a:endParaRPr lang="en-US" sz="1900" dirty="0">
              <a:latin typeface="Aptos" panose="020B0004020202020204" pitchFamily="34" charset="0"/>
            </a:endParaRP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lt-LT" sz="1900" dirty="0">
                <a:latin typeface="Aptos" panose="020B0004020202020204" pitchFamily="34" charset="0"/>
              </a:rPr>
              <a:t>profilaktinės ir gydymo paslaugos, </a:t>
            </a:r>
            <a:endParaRPr lang="en-US" sz="1900" dirty="0">
              <a:latin typeface="Aptos" panose="020B0004020202020204" pitchFamily="34" charset="0"/>
            </a:endParaRP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lt-LT" sz="1900" dirty="0">
                <a:latin typeface="Aptos" panose="020B0004020202020204" pitchFamily="34" charset="0"/>
              </a:rPr>
              <a:t>veislinių žirgų registravimo, vertinimo paslaugos, </a:t>
            </a:r>
            <a:endParaRPr lang="en-US" sz="1900" dirty="0">
              <a:latin typeface="Aptos" panose="020B0004020202020204" pitchFamily="34" charset="0"/>
            </a:endParaRP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1900" dirty="0">
                <a:latin typeface="Aptos" panose="020B0004020202020204" pitchFamily="34" charset="0"/>
              </a:rPr>
              <a:t>s</a:t>
            </a:r>
            <a:r>
              <a:rPr lang="lt-LT" sz="1900" dirty="0">
                <a:latin typeface="Aptos" panose="020B0004020202020204" pitchFamily="34" charset="0"/>
              </a:rPr>
              <a:t>ocialinės dirbtuvės “Skoniukas”, </a:t>
            </a:r>
            <a:endParaRPr lang="en-US" sz="1900" dirty="0">
              <a:latin typeface="Aptos" panose="020B0004020202020204" pitchFamily="34" charset="0"/>
            </a:endParaRP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lt-LT" sz="1900" dirty="0">
                <a:latin typeface="Aptos" panose="020B0004020202020204" pitchFamily="34" charset="0"/>
              </a:rPr>
              <a:t>kursai būsimiems medžiotojams,talkos kartu su miškininkais,globoja dvi prieglaudas benamių gyvūnėlių</a:t>
            </a:r>
            <a:r>
              <a:rPr lang="en-US" sz="1900" dirty="0">
                <a:latin typeface="Aptos" panose="020B0004020202020204" pitchFamily="34" charset="0"/>
              </a:rPr>
              <a:t>,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1900" dirty="0">
                <a:latin typeface="Aptos" panose="020B0004020202020204" pitchFamily="34" charset="0"/>
              </a:rPr>
              <a:t> </a:t>
            </a:r>
            <a:r>
              <a:rPr lang="lt-LT" sz="1900" dirty="0">
                <a:latin typeface="Aptos" panose="020B0004020202020204" pitchFamily="34" charset="0"/>
              </a:rPr>
              <a:t>neatlygintinai organizuoja ekskursijas</a:t>
            </a:r>
            <a:r>
              <a:rPr lang="en-US" sz="1900" dirty="0">
                <a:latin typeface="Aptos" panose="020B0004020202020204" pitchFamily="34" charset="0"/>
              </a:rPr>
              <a:t>, 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1900" dirty="0" err="1">
                <a:latin typeface="Aptos" panose="020B0004020202020204" pitchFamily="34" charset="0"/>
              </a:rPr>
              <a:t>teikia</a:t>
            </a:r>
            <a:r>
              <a:rPr lang="en-US" sz="1900" dirty="0">
                <a:latin typeface="Aptos" panose="020B0004020202020204" pitchFamily="34" charset="0"/>
              </a:rPr>
              <a:t> k</a:t>
            </a:r>
            <a:r>
              <a:rPr lang="lt-LT" sz="1900" dirty="0">
                <a:latin typeface="Aptos" panose="020B0004020202020204" pitchFamily="34" charset="0"/>
              </a:rPr>
              <a:t>ompleksin</a:t>
            </a:r>
            <a:r>
              <a:rPr lang="en-US" sz="1900" dirty="0">
                <a:latin typeface="Aptos" panose="020B0004020202020204" pitchFamily="34" charset="0"/>
              </a:rPr>
              <a:t>e</a:t>
            </a:r>
            <a:r>
              <a:rPr lang="lt-LT" sz="1900" dirty="0">
                <a:latin typeface="Aptos" panose="020B0004020202020204" pitchFamily="34" charset="0"/>
              </a:rPr>
              <a:t>s paslaug</a:t>
            </a:r>
            <a:r>
              <a:rPr lang="en-US" sz="1900" dirty="0">
                <a:latin typeface="Aptos" panose="020B0004020202020204" pitchFamily="34" charset="0"/>
              </a:rPr>
              <a:t>a</a:t>
            </a:r>
            <a:r>
              <a:rPr lang="lt-LT" sz="1900" dirty="0">
                <a:latin typeface="Aptos" panose="020B0004020202020204" pitchFamily="34" charset="0"/>
              </a:rPr>
              <a:t>s šeimai</a:t>
            </a:r>
            <a:r>
              <a:rPr lang="en-US" sz="1900" dirty="0">
                <a:latin typeface="Aptos" panose="020B0004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lt-LT" sz="1900" dirty="0">
                <a:latin typeface="Aptos" panose="020B0004020202020204" pitchFamily="34" charset="0"/>
              </a:rPr>
              <a:t>38 organizacijos (68 %) šiuo metu viešųjų paslaugų neteikia</a:t>
            </a:r>
            <a:r>
              <a:rPr lang="en-US" sz="1900" dirty="0">
                <a:latin typeface="Aptos" panose="020B0004020202020204" pitchFamily="34" charset="0"/>
              </a:rPr>
              <a:t>.</a:t>
            </a:r>
            <a:endParaRPr lang="lt-LT" sz="1900" dirty="0">
              <a:latin typeface="Aptos" panose="020B0004020202020204" pitchFamily="34" charset="0"/>
            </a:endParaRPr>
          </a:p>
          <a:p>
            <a:pPr>
              <a:lnSpc>
                <a:spcPct val="90000"/>
              </a:lnSpc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840869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136A7F-8703-4FA7-80B1-874F5E758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716B2278-BFC9-43BE-9620-278464A4A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82913" y="0"/>
            <a:ext cx="1122363" cy="5329238"/>
          </a:xfrm>
          <a:custGeom>
            <a:avLst/>
            <a:gdLst/>
            <a:ahLst/>
            <a:cxnLst/>
            <a:rect l="0" t="0" r="r" b="b"/>
            <a:pathLst>
              <a:path w="707" h="3357">
                <a:moveTo>
                  <a:pt x="0" y="3330"/>
                </a:moveTo>
                <a:lnTo>
                  <a:pt x="156" y="3357"/>
                </a:lnTo>
                <a:lnTo>
                  <a:pt x="707" y="0"/>
                </a:lnTo>
                <a:lnTo>
                  <a:pt x="547" y="0"/>
                </a:lnTo>
                <a:lnTo>
                  <a:pt x="0" y="333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4CD00E4-F77A-49A5-A54B-A542D0DE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76525" y="0"/>
            <a:ext cx="1117600" cy="5276850"/>
          </a:xfrm>
          <a:custGeom>
            <a:avLst/>
            <a:gdLst/>
            <a:ahLst/>
            <a:cxnLst/>
            <a:rect l="0" t="0" r="r" b="b"/>
            <a:pathLst>
              <a:path w="704" h="3324">
                <a:moveTo>
                  <a:pt x="704" y="0"/>
                </a:moveTo>
                <a:lnTo>
                  <a:pt x="545" y="0"/>
                </a:lnTo>
                <a:lnTo>
                  <a:pt x="0" y="3300"/>
                </a:lnTo>
                <a:lnTo>
                  <a:pt x="157" y="3324"/>
                </a:lnTo>
                <a:lnTo>
                  <a:pt x="7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17158038-9069-44CB-8794-762B5429B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82913" y="5286375"/>
            <a:ext cx="2130425" cy="1571625"/>
          </a:xfrm>
          <a:custGeom>
            <a:avLst/>
            <a:gdLst/>
            <a:ahLst/>
            <a:cxnLst/>
            <a:rect l="0" t="0" r="r" b="b"/>
            <a:pathLst>
              <a:path w="1342" h="990">
                <a:moveTo>
                  <a:pt x="0" y="3"/>
                </a:moveTo>
                <a:lnTo>
                  <a:pt x="942" y="990"/>
                </a:lnTo>
                <a:lnTo>
                  <a:pt x="1342" y="990"/>
                </a:lnTo>
                <a:lnTo>
                  <a:pt x="156" y="27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chemeClr val="tx2">
              <a:lumMod val="25000"/>
              <a:alpha val="8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45056AB-07D8-43D9-9343-AB85199AE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76525" y="5238750"/>
            <a:ext cx="1695450" cy="1619250"/>
          </a:xfrm>
          <a:custGeom>
            <a:avLst/>
            <a:gdLst>
              <a:gd name="connsiteX0" fmla="*/ 0 w 1695450"/>
              <a:gd name="connsiteY0" fmla="*/ 0 h 1619250"/>
              <a:gd name="connsiteX1" fmla="*/ 10414 w 1695450"/>
              <a:gd name="connsiteY1" fmla="*/ 1623 h 1619250"/>
              <a:gd name="connsiteX2" fmla="*/ 9236 w 1695450"/>
              <a:gd name="connsiteY2" fmla="*/ 0 h 1619250"/>
              <a:gd name="connsiteX3" fmla="*/ 10475 w 1695450"/>
              <a:gd name="connsiteY3" fmla="*/ 1633 h 1619250"/>
              <a:gd name="connsiteX4" fmla="*/ 244475 w 1695450"/>
              <a:gd name="connsiteY4" fmla="*/ 38100 h 1619250"/>
              <a:gd name="connsiteX5" fmla="*/ 249238 w 1695450"/>
              <a:gd name="connsiteY5" fmla="*/ 38100 h 1619250"/>
              <a:gd name="connsiteX6" fmla="*/ 249238 w 1695450"/>
              <a:gd name="connsiteY6" fmla="*/ 42863 h 1619250"/>
              <a:gd name="connsiteX7" fmla="*/ 244475 w 1695450"/>
              <a:gd name="connsiteY7" fmla="*/ 42863 h 1619250"/>
              <a:gd name="connsiteX8" fmla="*/ 292100 w 1695450"/>
              <a:gd name="connsiteY8" fmla="*/ 95250 h 1619250"/>
              <a:gd name="connsiteX9" fmla="*/ 1695450 w 1695450"/>
              <a:gd name="connsiteY9" fmla="*/ 1619250 h 1619250"/>
              <a:gd name="connsiteX10" fmla="*/ 1237961 w 1695450"/>
              <a:gd name="connsiteY10" fmla="*/ 1619250 h 1619250"/>
              <a:gd name="connsiteX11" fmla="*/ 1228725 w 1695450"/>
              <a:gd name="connsiteY11" fmla="*/ 1619250 h 1619250"/>
              <a:gd name="connsiteX12" fmla="*/ 1183986 w 1695450"/>
              <a:gd name="connsiteY12" fmla="*/ 1619250 h 1619250"/>
              <a:gd name="connsiteX13" fmla="*/ 210255 w 1695450"/>
              <a:gd name="connsiteY13" fmla="*/ 277080 h 161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95450" h="1619250">
                <a:moveTo>
                  <a:pt x="0" y="0"/>
                </a:moveTo>
                <a:lnTo>
                  <a:pt x="10414" y="1623"/>
                </a:lnTo>
                <a:lnTo>
                  <a:pt x="9236" y="0"/>
                </a:lnTo>
                <a:lnTo>
                  <a:pt x="10475" y="1633"/>
                </a:lnTo>
                <a:lnTo>
                  <a:pt x="244475" y="38100"/>
                </a:lnTo>
                <a:lnTo>
                  <a:pt x="249238" y="38100"/>
                </a:lnTo>
                <a:lnTo>
                  <a:pt x="249238" y="42863"/>
                </a:lnTo>
                <a:lnTo>
                  <a:pt x="244475" y="42863"/>
                </a:lnTo>
                <a:lnTo>
                  <a:pt x="292100" y="95250"/>
                </a:lnTo>
                <a:lnTo>
                  <a:pt x="1695450" y="1619250"/>
                </a:lnTo>
                <a:lnTo>
                  <a:pt x="1237961" y="1619250"/>
                </a:lnTo>
                <a:lnTo>
                  <a:pt x="1228725" y="1619250"/>
                </a:lnTo>
                <a:lnTo>
                  <a:pt x="1183986" y="1619250"/>
                </a:lnTo>
                <a:lnTo>
                  <a:pt x="210255" y="277080"/>
                </a:ln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A133C8-DD74-13FA-F874-D7046775B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1910" y="1023257"/>
            <a:ext cx="3235083" cy="4767943"/>
          </a:xfrm>
          <a:effectLst/>
        </p:spPr>
        <p:txBody>
          <a:bodyPr anchor="ctr">
            <a:normAutofit/>
          </a:bodyPr>
          <a:lstStyle/>
          <a:p>
            <a:pPr algn="l"/>
            <a:r>
              <a:rPr lang="en-US" dirty="0" err="1">
                <a:latin typeface="Aptos" panose="020B0004020202020204" pitchFamily="34" charset="0"/>
              </a:rPr>
              <a:t>Potencialas</a:t>
            </a:r>
            <a:r>
              <a:rPr lang="en-US" dirty="0">
                <a:latin typeface="Aptos" panose="020B0004020202020204" pitchFamily="34" charset="0"/>
              </a:rPr>
              <a:t> pl</a:t>
            </a:r>
            <a:r>
              <a:rPr lang="lt-LT" dirty="0">
                <a:latin typeface="Aptos" panose="020B0004020202020204" pitchFamily="34" charset="0"/>
              </a:rPr>
              <a:t>ėsti paslaugas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83D8662-D21C-4B0A-A8A5-EA1E5DEBC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43384" cy="6858001"/>
          </a:xfrm>
          <a:custGeom>
            <a:avLst/>
            <a:gdLst>
              <a:gd name="connsiteX0" fmla="*/ 0 w 8143384"/>
              <a:gd name="connsiteY0" fmla="*/ 0 h 6858001"/>
              <a:gd name="connsiteX1" fmla="*/ 3861881 w 8143384"/>
              <a:gd name="connsiteY1" fmla="*/ 0 h 6858001"/>
              <a:gd name="connsiteX2" fmla="*/ 3861881 w 8143384"/>
              <a:gd name="connsiteY2" fmla="*/ 1 h 6858001"/>
              <a:gd name="connsiteX3" fmla="*/ 6963565 w 8143384"/>
              <a:gd name="connsiteY3" fmla="*/ 1 h 6858001"/>
              <a:gd name="connsiteX4" fmla="*/ 6963565 w 8143384"/>
              <a:gd name="connsiteY4" fmla="*/ 0 h 6858001"/>
              <a:gd name="connsiteX5" fmla="*/ 7841583 w 8143384"/>
              <a:gd name="connsiteY5" fmla="*/ 0 h 6858001"/>
              <a:gd name="connsiteX6" fmla="*/ 6994625 w 8143384"/>
              <a:gd name="connsiteY6" fmla="*/ 5258645 h 6858001"/>
              <a:gd name="connsiteX7" fmla="*/ 6994625 w 8143384"/>
              <a:gd name="connsiteY7" fmla="*/ 5263939 h 6858001"/>
              <a:gd name="connsiteX8" fmla="*/ 8143384 w 8143384"/>
              <a:gd name="connsiteY8" fmla="*/ 6858001 h 6858001"/>
              <a:gd name="connsiteX9" fmla="*/ 6994625 w 8143384"/>
              <a:gd name="connsiteY9" fmla="*/ 6858001 h 6858001"/>
              <a:gd name="connsiteX10" fmla="*/ 6643195 w 8143384"/>
              <a:gd name="connsiteY10" fmla="*/ 6858001 h 6858001"/>
              <a:gd name="connsiteX11" fmla="*/ 3861881 w 8143384"/>
              <a:gd name="connsiteY11" fmla="*/ 6858001 h 6858001"/>
              <a:gd name="connsiteX12" fmla="*/ 3739675 w 8143384"/>
              <a:gd name="connsiteY12" fmla="*/ 6858001 h 6858001"/>
              <a:gd name="connsiteX13" fmla="*/ 0 w 8143384"/>
              <a:gd name="connsiteY1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43384" h="6858001">
                <a:moveTo>
                  <a:pt x="0" y="0"/>
                </a:moveTo>
                <a:lnTo>
                  <a:pt x="3861881" y="0"/>
                </a:lnTo>
                <a:lnTo>
                  <a:pt x="3861881" y="1"/>
                </a:lnTo>
                <a:lnTo>
                  <a:pt x="6963565" y="1"/>
                </a:lnTo>
                <a:lnTo>
                  <a:pt x="6963565" y="0"/>
                </a:lnTo>
                <a:lnTo>
                  <a:pt x="7841583" y="0"/>
                </a:lnTo>
                <a:lnTo>
                  <a:pt x="6994625" y="5258645"/>
                </a:lnTo>
                <a:lnTo>
                  <a:pt x="6994625" y="5263939"/>
                </a:lnTo>
                <a:lnTo>
                  <a:pt x="8143384" y="6858001"/>
                </a:lnTo>
                <a:lnTo>
                  <a:pt x="6994625" y="6858001"/>
                </a:lnTo>
                <a:lnTo>
                  <a:pt x="6643195" y="6858001"/>
                </a:lnTo>
                <a:lnTo>
                  <a:pt x="3861881" y="6858001"/>
                </a:lnTo>
                <a:lnTo>
                  <a:pt x="3739675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420A7-2F23-B72F-663F-E1EC4F6D6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35" y="1023257"/>
            <a:ext cx="5968515" cy="4767944"/>
          </a:xfrm>
        </p:spPr>
        <p:txBody>
          <a:bodyPr anchor="ctr">
            <a:normAutofit/>
          </a:bodyPr>
          <a:lstStyle/>
          <a:p>
            <a:r>
              <a:rPr lang="lt-LT" sz="2000" dirty="0">
                <a:latin typeface="Aptos" panose="020B0004020202020204" pitchFamily="34" charset="0"/>
              </a:rPr>
              <a:t>Teikti socialines paslaugas senjoras (maisto pristatymas, vaistai, aplinkos tvarkymas, pagalba namuose, slauga)</a:t>
            </a:r>
            <a:endParaRPr lang="en-US" sz="2000" dirty="0">
              <a:latin typeface="Aptos" panose="020B0004020202020204" pitchFamily="34" charset="0"/>
            </a:endParaRPr>
          </a:p>
          <a:p>
            <a:r>
              <a:rPr lang="lt-LT" sz="2000" dirty="0">
                <a:latin typeface="Aptos" panose="020B0004020202020204" pitchFamily="34" charset="0"/>
              </a:rPr>
              <a:t>Sporto ir edukacinio pobūdžio veiklas vaikams bei suaugusiems, išvykas, stovyklas.</a:t>
            </a:r>
            <a:endParaRPr lang="en-US" sz="2000" dirty="0">
              <a:latin typeface="Aptos" panose="020B0004020202020204" pitchFamily="34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22136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136A7F-8703-4FA7-80B1-874F5E758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716B2278-BFC9-43BE-9620-278464A4A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82913" y="0"/>
            <a:ext cx="1122363" cy="5329238"/>
          </a:xfrm>
          <a:custGeom>
            <a:avLst/>
            <a:gdLst/>
            <a:ahLst/>
            <a:cxnLst/>
            <a:rect l="0" t="0" r="r" b="b"/>
            <a:pathLst>
              <a:path w="707" h="3357">
                <a:moveTo>
                  <a:pt x="0" y="3330"/>
                </a:moveTo>
                <a:lnTo>
                  <a:pt x="156" y="3357"/>
                </a:lnTo>
                <a:lnTo>
                  <a:pt x="707" y="0"/>
                </a:lnTo>
                <a:lnTo>
                  <a:pt x="547" y="0"/>
                </a:lnTo>
                <a:lnTo>
                  <a:pt x="0" y="333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4CD00E4-F77A-49A5-A54B-A542D0DE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76525" y="0"/>
            <a:ext cx="1117600" cy="5276850"/>
          </a:xfrm>
          <a:custGeom>
            <a:avLst/>
            <a:gdLst/>
            <a:ahLst/>
            <a:cxnLst/>
            <a:rect l="0" t="0" r="r" b="b"/>
            <a:pathLst>
              <a:path w="704" h="3324">
                <a:moveTo>
                  <a:pt x="704" y="0"/>
                </a:moveTo>
                <a:lnTo>
                  <a:pt x="545" y="0"/>
                </a:lnTo>
                <a:lnTo>
                  <a:pt x="0" y="3300"/>
                </a:lnTo>
                <a:lnTo>
                  <a:pt x="157" y="3324"/>
                </a:lnTo>
                <a:lnTo>
                  <a:pt x="7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17158038-9069-44CB-8794-762B5429B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82913" y="5286375"/>
            <a:ext cx="2130425" cy="1571625"/>
          </a:xfrm>
          <a:custGeom>
            <a:avLst/>
            <a:gdLst/>
            <a:ahLst/>
            <a:cxnLst/>
            <a:rect l="0" t="0" r="r" b="b"/>
            <a:pathLst>
              <a:path w="1342" h="990">
                <a:moveTo>
                  <a:pt x="0" y="3"/>
                </a:moveTo>
                <a:lnTo>
                  <a:pt x="942" y="990"/>
                </a:lnTo>
                <a:lnTo>
                  <a:pt x="1342" y="990"/>
                </a:lnTo>
                <a:lnTo>
                  <a:pt x="156" y="27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chemeClr val="tx2">
              <a:lumMod val="25000"/>
              <a:alpha val="8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45056AB-07D8-43D9-9343-AB85199AE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76525" y="5238750"/>
            <a:ext cx="1695450" cy="1619250"/>
          </a:xfrm>
          <a:custGeom>
            <a:avLst/>
            <a:gdLst>
              <a:gd name="connsiteX0" fmla="*/ 0 w 1695450"/>
              <a:gd name="connsiteY0" fmla="*/ 0 h 1619250"/>
              <a:gd name="connsiteX1" fmla="*/ 10414 w 1695450"/>
              <a:gd name="connsiteY1" fmla="*/ 1623 h 1619250"/>
              <a:gd name="connsiteX2" fmla="*/ 9236 w 1695450"/>
              <a:gd name="connsiteY2" fmla="*/ 0 h 1619250"/>
              <a:gd name="connsiteX3" fmla="*/ 10475 w 1695450"/>
              <a:gd name="connsiteY3" fmla="*/ 1633 h 1619250"/>
              <a:gd name="connsiteX4" fmla="*/ 244475 w 1695450"/>
              <a:gd name="connsiteY4" fmla="*/ 38100 h 1619250"/>
              <a:gd name="connsiteX5" fmla="*/ 249238 w 1695450"/>
              <a:gd name="connsiteY5" fmla="*/ 38100 h 1619250"/>
              <a:gd name="connsiteX6" fmla="*/ 249238 w 1695450"/>
              <a:gd name="connsiteY6" fmla="*/ 42863 h 1619250"/>
              <a:gd name="connsiteX7" fmla="*/ 244475 w 1695450"/>
              <a:gd name="connsiteY7" fmla="*/ 42863 h 1619250"/>
              <a:gd name="connsiteX8" fmla="*/ 292100 w 1695450"/>
              <a:gd name="connsiteY8" fmla="*/ 95250 h 1619250"/>
              <a:gd name="connsiteX9" fmla="*/ 1695450 w 1695450"/>
              <a:gd name="connsiteY9" fmla="*/ 1619250 h 1619250"/>
              <a:gd name="connsiteX10" fmla="*/ 1237961 w 1695450"/>
              <a:gd name="connsiteY10" fmla="*/ 1619250 h 1619250"/>
              <a:gd name="connsiteX11" fmla="*/ 1228725 w 1695450"/>
              <a:gd name="connsiteY11" fmla="*/ 1619250 h 1619250"/>
              <a:gd name="connsiteX12" fmla="*/ 1183986 w 1695450"/>
              <a:gd name="connsiteY12" fmla="*/ 1619250 h 1619250"/>
              <a:gd name="connsiteX13" fmla="*/ 210255 w 1695450"/>
              <a:gd name="connsiteY13" fmla="*/ 277080 h 161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95450" h="1619250">
                <a:moveTo>
                  <a:pt x="0" y="0"/>
                </a:moveTo>
                <a:lnTo>
                  <a:pt x="10414" y="1623"/>
                </a:lnTo>
                <a:lnTo>
                  <a:pt x="9236" y="0"/>
                </a:lnTo>
                <a:lnTo>
                  <a:pt x="10475" y="1633"/>
                </a:lnTo>
                <a:lnTo>
                  <a:pt x="244475" y="38100"/>
                </a:lnTo>
                <a:lnTo>
                  <a:pt x="249238" y="38100"/>
                </a:lnTo>
                <a:lnTo>
                  <a:pt x="249238" y="42863"/>
                </a:lnTo>
                <a:lnTo>
                  <a:pt x="244475" y="42863"/>
                </a:lnTo>
                <a:lnTo>
                  <a:pt x="292100" y="95250"/>
                </a:lnTo>
                <a:lnTo>
                  <a:pt x="1695450" y="1619250"/>
                </a:lnTo>
                <a:lnTo>
                  <a:pt x="1237961" y="1619250"/>
                </a:lnTo>
                <a:lnTo>
                  <a:pt x="1228725" y="1619250"/>
                </a:lnTo>
                <a:lnTo>
                  <a:pt x="1183986" y="1619250"/>
                </a:lnTo>
                <a:lnTo>
                  <a:pt x="210255" y="277080"/>
                </a:ln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EA3C10-AD0B-B48E-3C2A-D5D7D2A90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1910" y="1023257"/>
            <a:ext cx="3235083" cy="4767943"/>
          </a:xfrm>
          <a:effectLst/>
        </p:spPr>
        <p:txBody>
          <a:bodyPr anchor="ctr">
            <a:normAutofit/>
          </a:bodyPr>
          <a:lstStyle/>
          <a:p>
            <a:pPr algn="l"/>
            <a:r>
              <a:rPr lang="lt-LT" dirty="0">
                <a:latin typeface="Aptos" panose="020B0004020202020204" pitchFamily="34" charset="0"/>
              </a:rPr>
              <a:t>Apklausoje pateikti pasiūlymai, kurie padėtų sustiprinti NVO sektorių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83D8662-D21C-4B0A-A8A5-EA1E5DEBC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43384" cy="6858001"/>
          </a:xfrm>
          <a:custGeom>
            <a:avLst/>
            <a:gdLst>
              <a:gd name="connsiteX0" fmla="*/ 0 w 8143384"/>
              <a:gd name="connsiteY0" fmla="*/ 0 h 6858001"/>
              <a:gd name="connsiteX1" fmla="*/ 3861881 w 8143384"/>
              <a:gd name="connsiteY1" fmla="*/ 0 h 6858001"/>
              <a:gd name="connsiteX2" fmla="*/ 3861881 w 8143384"/>
              <a:gd name="connsiteY2" fmla="*/ 1 h 6858001"/>
              <a:gd name="connsiteX3" fmla="*/ 6963565 w 8143384"/>
              <a:gd name="connsiteY3" fmla="*/ 1 h 6858001"/>
              <a:gd name="connsiteX4" fmla="*/ 6963565 w 8143384"/>
              <a:gd name="connsiteY4" fmla="*/ 0 h 6858001"/>
              <a:gd name="connsiteX5" fmla="*/ 7841583 w 8143384"/>
              <a:gd name="connsiteY5" fmla="*/ 0 h 6858001"/>
              <a:gd name="connsiteX6" fmla="*/ 6994625 w 8143384"/>
              <a:gd name="connsiteY6" fmla="*/ 5258645 h 6858001"/>
              <a:gd name="connsiteX7" fmla="*/ 6994625 w 8143384"/>
              <a:gd name="connsiteY7" fmla="*/ 5263939 h 6858001"/>
              <a:gd name="connsiteX8" fmla="*/ 8143384 w 8143384"/>
              <a:gd name="connsiteY8" fmla="*/ 6858001 h 6858001"/>
              <a:gd name="connsiteX9" fmla="*/ 6994625 w 8143384"/>
              <a:gd name="connsiteY9" fmla="*/ 6858001 h 6858001"/>
              <a:gd name="connsiteX10" fmla="*/ 6643195 w 8143384"/>
              <a:gd name="connsiteY10" fmla="*/ 6858001 h 6858001"/>
              <a:gd name="connsiteX11" fmla="*/ 3861881 w 8143384"/>
              <a:gd name="connsiteY11" fmla="*/ 6858001 h 6858001"/>
              <a:gd name="connsiteX12" fmla="*/ 3739675 w 8143384"/>
              <a:gd name="connsiteY12" fmla="*/ 6858001 h 6858001"/>
              <a:gd name="connsiteX13" fmla="*/ 0 w 8143384"/>
              <a:gd name="connsiteY1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43384" h="6858001">
                <a:moveTo>
                  <a:pt x="0" y="0"/>
                </a:moveTo>
                <a:lnTo>
                  <a:pt x="3861881" y="0"/>
                </a:lnTo>
                <a:lnTo>
                  <a:pt x="3861881" y="1"/>
                </a:lnTo>
                <a:lnTo>
                  <a:pt x="6963565" y="1"/>
                </a:lnTo>
                <a:lnTo>
                  <a:pt x="6963565" y="0"/>
                </a:lnTo>
                <a:lnTo>
                  <a:pt x="7841583" y="0"/>
                </a:lnTo>
                <a:lnTo>
                  <a:pt x="6994625" y="5258645"/>
                </a:lnTo>
                <a:lnTo>
                  <a:pt x="6994625" y="5263939"/>
                </a:lnTo>
                <a:lnTo>
                  <a:pt x="8143384" y="6858001"/>
                </a:lnTo>
                <a:lnTo>
                  <a:pt x="6994625" y="6858001"/>
                </a:lnTo>
                <a:lnTo>
                  <a:pt x="6643195" y="6858001"/>
                </a:lnTo>
                <a:lnTo>
                  <a:pt x="3861881" y="6858001"/>
                </a:lnTo>
                <a:lnTo>
                  <a:pt x="3739675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FCB9-DCE2-6CDD-3731-4D2C32019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35" y="1023257"/>
            <a:ext cx="5968515" cy="47679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 dirty="0" err="1">
                <a:latin typeface="Aptos" panose="020B0004020202020204" pitchFamily="34" charset="0"/>
              </a:rPr>
              <a:t>Vietoj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projektinio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finansavimo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numatyti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ilgalaikį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finansavimo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modelį</a:t>
            </a:r>
            <a:r>
              <a:rPr lang="en-US" sz="1700" dirty="0">
                <a:latin typeface="Aptos" panose="020B0004020202020204" pitchFamily="34" charset="0"/>
              </a:rPr>
              <a:t> (2-3 </a:t>
            </a:r>
            <a:r>
              <a:rPr lang="en-US" sz="1700" dirty="0" err="1">
                <a:latin typeface="Aptos" panose="020B0004020202020204" pitchFamily="34" charset="0"/>
              </a:rPr>
              <a:t>metai</a:t>
            </a:r>
            <a:r>
              <a:rPr lang="en-US" sz="1700" dirty="0">
                <a:latin typeface="Aptos" panose="020B0004020202020204" pitchFamily="34" charset="0"/>
              </a:rPr>
              <a:t>).</a:t>
            </a:r>
          </a:p>
          <a:p>
            <a:pPr>
              <a:lnSpc>
                <a:spcPct val="90000"/>
              </a:lnSpc>
            </a:pPr>
            <a:r>
              <a:rPr lang="en-US" sz="1700" dirty="0" err="1">
                <a:latin typeface="Aptos" panose="020B0004020202020204" pitchFamily="34" charset="0"/>
              </a:rPr>
              <a:t>Organizuoti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mokymus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projektų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rengimo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ir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finansų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valdymo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temomis</a:t>
            </a:r>
            <a:r>
              <a:rPr lang="en-US" sz="1700" dirty="0">
                <a:latin typeface="Aptos" panose="020B0004020202020204" pitchFamily="34" charset="0"/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en-US" sz="1700" dirty="0">
                <a:latin typeface="Aptos" panose="020B0004020202020204" pitchFamily="34" charset="0"/>
              </a:rPr>
              <a:t>NVO </a:t>
            </a:r>
            <a:r>
              <a:rPr lang="en-US" sz="1700" dirty="0" err="1">
                <a:latin typeface="Aptos" panose="020B0004020202020204" pitchFamily="34" charset="0"/>
              </a:rPr>
              <a:t>koordinatorius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savivaldybėje</a:t>
            </a:r>
            <a:r>
              <a:rPr lang="en-US" sz="1700" dirty="0">
                <a:latin typeface="Aptos" panose="020B0004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1700" dirty="0" err="1">
                <a:latin typeface="Aptos" panose="020B0004020202020204" pitchFamily="34" charset="0"/>
              </a:rPr>
              <a:t>Geresnė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informacijos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sklaida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apie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galimus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teikti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projektus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bei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finansavimo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galimybes</a:t>
            </a:r>
            <a:r>
              <a:rPr lang="en-US" sz="1700" dirty="0">
                <a:latin typeface="Aptos" panose="020B0004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1700" dirty="0" err="1">
                <a:latin typeface="Aptos" panose="020B0004020202020204" pitchFamily="34" charset="0"/>
              </a:rPr>
              <a:t>Gerinti</a:t>
            </a:r>
            <a:r>
              <a:rPr lang="en-US" sz="1700" dirty="0">
                <a:latin typeface="Aptos" panose="020B0004020202020204" pitchFamily="34" charset="0"/>
              </a:rPr>
              <a:t> NVO </a:t>
            </a:r>
            <a:r>
              <a:rPr lang="en-US" sz="1700" dirty="0" err="1">
                <a:latin typeface="Aptos" panose="020B0004020202020204" pitchFamily="34" charset="0"/>
              </a:rPr>
              <a:t>matomumą</a:t>
            </a:r>
            <a:r>
              <a:rPr lang="en-US" sz="1700" dirty="0">
                <a:latin typeface="Aptos" panose="020B0004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1700" dirty="0" err="1">
                <a:latin typeface="Aptos" panose="020B0004020202020204" pitchFamily="34" charset="0"/>
              </a:rPr>
              <a:t>Dotacija</a:t>
            </a:r>
            <a:r>
              <a:rPr lang="en-US" sz="1700" dirty="0">
                <a:latin typeface="Aptos" panose="020B0004020202020204" pitchFamily="34" charset="0"/>
              </a:rPr>
              <a:t> NVO </a:t>
            </a:r>
            <a:r>
              <a:rPr lang="en-US" sz="1700" dirty="0" err="1">
                <a:latin typeface="Aptos" panose="020B0004020202020204" pitchFamily="34" charset="0"/>
              </a:rPr>
              <a:t>organizacijoms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pagal</a:t>
            </a:r>
            <a:r>
              <a:rPr lang="en-US" sz="1700" dirty="0">
                <a:latin typeface="Aptos" panose="020B0004020202020204" pitchFamily="34" charset="0"/>
              </a:rPr>
              <a:t> tam </a:t>
            </a:r>
            <a:r>
              <a:rPr lang="en-US" sz="1700" dirty="0" err="1">
                <a:latin typeface="Aptos" panose="020B0004020202020204" pitchFamily="34" charset="0"/>
              </a:rPr>
              <a:t>tikrus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reikalavimus</a:t>
            </a:r>
            <a:r>
              <a:rPr lang="en-US" sz="1700" dirty="0">
                <a:latin typeface="Aptos" panose="020B0004020202020204" pitchFamily="34" charset="0"/>
              </a:rPr>
              <a:t> (</a:t>
            </a:r>
            <a:r>
              <a:rPr lang="en-US" sz="1700" dirty="0" err="1">
                <a:latin typeface="Aptos" panose="020B0004020202020204" pitchFamily="34" charset="0"/>
              </a:rPr>
              <a:t>ankstesnių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metų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rezultatai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pasiekimai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nuveikti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darbai</a:t>
            </a:r>
            <a:r>
              <a:rPr lang="en-US" sz="1700" dirty="0">
                <a:latin typeface="Aptos" panose="020B0004020202020204" pitchFamily="34" charset="0"/>
              </a:rPr>
              <a:t>)</a:t>
            </a:r>
            <a:r>
              <a:rPr lang="lt-LT" sz="1700" dirty="0">
                <a:latin typeface="Aptos" panose="020B0004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1700" dirty="0" err="1">
                <a:latin typeface="Aptos" panose="020B0004020202020204" pitchFamily="34" charset="0"/>
              </a:rPr>
              <a:t>Metinis</a:t>
            </a:r>
            <a:r>
              <a:rPr lang="en-US" sz="1700" dirty="0">
                <a:latin typeface="Aptos" panose="020B0004020202020204" pitchFamily="34" charset="0"/>
              </a:rPr>
              <a:t> NVO </a:t>
            </a:r>
            <a:r>
              <a:rPr lang="en-US" sz="1700" dirty="0" err="1">
                <a:latin typeface="Aptos" panose="020B0004020202020204" pitchFamily="34" charset="0"/>
              </a:rPr>
              <a:t>organizacijų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susitikimas</a:t>
            </a:r>
            <a:r>
              <a:rPr lang="en-US" sz="1700" dirty="0">
                <a:latin typeface="Aptos" panose="020B0004020202020204" pitchFamily="34" charset="0"/>
              </a:rPr>
              <a:t>.</a:t>
            </a:r>
            <a:endParaRPr lang="lt-LT" sz="1700" dirty="0"/>
          </a:p>
          <a:p>
            <a:pPr>
              <a:lnSpc>
                <a:spcPct val="90000"/>
              </a:lnSpc>
            </a:pPr>
            <a:r>
              <a:rPr lang="lt-LT" sz="1700" dirty="0">
                <a:latin typeface="Aptos" panose="020B0004020202020204" pitchFamily="34" charset="0"/>
              </a:rPr>
              <a:t>Įtraukti NVO į sprendimų priėmimą savivaldybėje.</a:t>
            </a:r>
            <a:endParaRPr lang="en-US" sz="1700" dirty="0">
              <a:latin typeface="Aptos" panose="020B00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700" dirty="0" err="1">
                <a:latin typeface="Aptos" panose="020B0004020202020204" pitchFamily="34" charset="0"/>
              </a:rPr>
              <a:t>Bendruomenių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pagrindinė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problema</a:t>
            </a:r>
            <a:r>
              <a:rPr lang="en-US" sz="1700" dirty="0">
                <a:latin typeface="Aptos" panose="020B0004020202020204" pitchFamily="34" charset="0"/>
              </a:rPr>
              <a:t>: </a:t>
            </a:r>
            <a:r>
              <a:rPr lang="en-US" sz="1700" dirty="0" err="1">
                <a:latin typeface="Aptos" panose="020B0004020202020204" pitchFamily="34" charset="0"/>
              </a:rPr>
              <a:t>patalpų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trūkumas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arba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jų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išlaikymas</a:t>
            </a:r>
            <a:r>
              <a:rPr lang="en-US" sz="1700" dirty="0">
                <a:latin typeface="Aptos" panose="020B0004020202020204" pitchFamily="34" charset="0"/>
              </a:rPr>
              <a:t>, </a:t>
            </a:r>
            <a:r>
              <a:rPr lang="en-US" sz="1700" dirty="0" err="1">
                <a:latin typeface="Aptos" panose="020B0004020202020204" pitchFamily="34" charset="0"/>
              </a:rPr>
              <a:t>patalpų</a:t>
            </a:r>
            <a:r>
              <a:rPr lang="en-US" sz="1700" dirty="0">
                <a:latin typeface="Aptos" panose="020B0004020202020204" pitchFamily="34" charset="0"/>
              </a:rPr>
              <a:t> </a:t>
            </a:r>
            <a:r>
              <a:rPr lang="en-US" sz="1700" dirty="0" err="1">
                <a:latin typeface="Aptos" panose="020B0004020202020204" pitchFamily="34" charset="0"/>
              </a:rPr>
              <a:t>gerinimas</a:t>
            </a:r>
            <a:r>
              <a:rPr lang="lt-LT" sz="1700" dirty="0">
                <a:latin typeface="Aptos" panose="020B0004020202020204" pitchFamily="34" charset="0"/>
              </a:rPr>
              <a:t>, per didelė administracinė našta</a:t>
            </a:r>
            <a:r>
              <a:rPr lang="en-US" sz="1700" dirty="0">
                <a:latin typeface="Aptos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8103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136A7F-8703-4FA7-80B1-874F5E758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716B2278-BFC9-43BE-9620-278464A4A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82913" y="0"/>
            <a:ext cx="1122363" cy="5329238"/>
          </a:xfrm>
          <a:custGeom>
            <a:avLst/>
            <a:gdLst/>
            <a:ahLst/>
            <a:cxnLst/>
            <a:rect l="0" t="0" r="r" b="b"/>
            <a:pathLst>
              <a:path w="707" h="3357">
                <a:moveTo>
                  <a:pt x="0" y="3330"/>
                </a:moveTo>
                <a:lnTo>
                  <a:pt x="156" y="3357"/>
                </a:lnTo>
                <a:lnTo>
                  <a:pt x="707" y="0"/>
                </a:lnTo>
                <a:lnTo>
                  <a:pt x="547" y="0"/>
                </a:lnTo>
                <a:lnTo>
                  <a:pt x="0" y="333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4CD00E4-F77A-49A5-A54B-A542D0DE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76525" y="0"/>
            <a:ext cx="1117600" cy="5276850"/>
          </a:xfrm>
          <a:custGeom>
            <a:avLst/>
            <a:gdLst/>
            <a:ahLst/>
            <a:cxnLst/>
            <a:rect l="0" t="0" r="r" b="b"/>
            <a:pathLst>
              <a:path w="704" h="3324">
                <a:moveTo>
                  <a:pt x="704" y="0"/>
                </a:moveTo>
                <a:lnTo>
                  <a:pt x="545" y="0"/>
                </a:lnTo>
                <a:lnTo>
                  <a:pt x="0" y="3300"/>
                </a:lnTo>
                <a:lnTo>
                  <a:pt x="157" y="3324"/>
                </a:lnTo>
                <a:lnTo>
                  <a:pt x="70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17158038-9069-44CB-8794-762B5429B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82913" y="5286375"/>
            <a:ext cx="2130425" cy="1571625"/>
          </a:xfrm>
          <a:custGeom>
            <a:avLst/>
            <a:gdLst/>
            <a:ahLst/>
            <a:cxnLst/>
            <a:rect l="0" t="0" r="r" b="b"/>
            <a:pathLst>
              <a:path w="1342" h="990">
                <a:moveTo>
                  <a:pt x="0" y="3"/>
                </a:moveTo>
                <a:lnTo>
                  <a:pt x="942" y="990"/>
                </a:lnTo>
                <a:lnTo>
                  <a:pt x="1342" y="990"/>
                </a:lnTo>
                <a:lnTo>
                  <a:pt x="156" y="27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chemeClr val="tx2">
              <a:lumMod val="25000"/>
              <a:alpha val="8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45056AB-07D8-43D9-9343-AB85199AE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76525" y="5238750"/>
            <a:ext cx="1695450" cy="1619250"/>
          </a:xfrm>
          <a:custGeom>
            <a:avLst/>
            <a:gdLst>
              <a:gd name="connsiteX0" fmla="*/ 0 w 1695450"/>
              <a:gd name="connsiteY0" fmla="*/ 0 h 1619250"/>
              <a:gd name="connsiteX1" fmla="*/ 10414 w 1695450"/>
              <a:gd name="connsiteY1" fmla="*/ 1623 h 1619250"/>
              <a:gd name="connsiteX2" fmla="*/ 9236 w 1695450"/>
              <a:gd name="connsiteY2" fmla="*/ 0 h 1619250"/>
              <a:gd name="connsiteX3" fmla="*/ 10475 w 1695450"/>
              <a:gd name="connsiteY3" fmla="*/ 1633 h 1619250"/>
              <a:gd name="connsiteX4" fmla="*/ 244475 w 1695450"/>
              <a:gd name="connsiteY4" fmla="*/ 38100 h 1619250"/>
              <a:gd name="connsiteX5" fmla="*/ 249238 w 1695450"/>
              <a:gd name="connsiteY5" fmla="*/ 38100 h 1619250"/>
              <a:gd name="connsiteX6" fmla="*/ 249238 w 1695450"/>
              <a:gd name="connsiteY6" fmla="*/ 42863 h 1619250"/>
              <a:gd name="connsiteX7" fmla="*/ 244475 w 1695450"/>
              <a:gd name="connsiteY7" fmla="*/ 42863 h 1619250"/>
              <a:gd name="connsiteX8" fmla="*/ 292100 w 1695450"/>
              <a:gd name="connsiteY8" fmla="*/ 95250 h 1619250"/>
              <a:gd name="connsiteX9" fmla="*/ 1695450 w 1695450"/>
              <a:gd name="connsiteY9" fmla="*/ 1619250 h 1619250"/>
              <a:gd name="connsiteX10" fmla="*/ 1237961 w 1695450"/>
              <a:gd name="connsiteY10" fmla="*/ 1619250 h 1619250"/>
              <a:gd name="connsiteX11" fmla="*/ 1228725 w 1695450"/>
              <a:gd name="connsiteY11" fmla="*/ 1619250 h 1619250"/>
              <a:gd name="connsiteX12" fmla="*/ 1183986 w 1695450"/>
              <a:gd name="connsiteY12" fmla="*/ 1619250 h 1619250"/>
              <a:gd name="connsiteX13" fmla="*/ 210255 w 1695450"/>
              <a:gd name="connsiteY13" fmla="*/ 277080 h 161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95450" h="1619250">
                <a:moveTo>
                  <a:pt x="0" y="0"/>
                </a:moveTo>
                <a:lnTo>
                  <a:pt x="10414" y="1623"/>
                </a:lnTo>
                <a:lnTo>
                  <a:pt x="9236" y="0"/>
                </a:lnTo>
                <a:lnTo>
                  <a:pt x="10475" y="1633"/>
                </a:lnTo>
                <a:lnTo>
                  <a:pt x="244475" y="38100"/>
                </a:lnTo>
                <a:lnTo>
                  <a:pt x="249238" y="38100"/>
                </a:lnTo>
                <a:lnTo>
                  <a:pt x="249238" y="42863"/>
                </a:lnTo>
                <a:lnTo>
                  <a:pt x="244475" y="42863"/>
                </a:lnTo>
                <a:lnTo>
                  <a:pt x="292100" y="95250"/>
                </a:lnTo>
                <a:lnTo>
                  <a:pt x="1695450" y="1619250"/>
                </a:lnTo>
                <a:lnTo>
                  <a:pt x="1237961" y="1619250"/>
                </a:lnTo>
                <a:lnTo>
                  <a:pt x="1228725" y="1619250"/>
                </a:lnTo>
                <a:lnTo>
                  <a:pt x="1183986" y="1619250"/>
                </a:lnTo>
                <a:lnTo>
                  <a:pt x="210255" y="277080"/>
                </a:lnTo>
                <a:close/>
              </a:path>
            </a:pathLst>
          </a:cu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0CD869-E069-FCB7-C556-F34957876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1910" y="1023257"/>
            <a:ext cx="3235083" cy="4767943"/>
          </a:xfrm>
          <a:effectLst/>
        </p:spPr>
        <p:txBody>
          <a:bodyPr anchor="ctr">
            <a:normAutofit/>
          </a:bodyPr>
          <a:lstStyle/>
          <a:p>
            <a:pPr algn="l"/>
            <a:r>
              <a:rPr lang="lt-LT" dirty="0">
                <a:latin typeface="Aptos" panose="020B0004020202020204" pitchFamily="34" charset="0"/>
              </a:rPr>
              <a:t>Galimi sprendimo variantai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83D8662-D21C-4B0A-A8A5-EA1E5DEBC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43384" cy="6858001"/>
          </a:xfrm>
          <a:custGeom>
            <a:avLst/>
            <a:gdLst>
              <a:gd name="connsiteX0" fmla="*/ 0 w 8143384"/>
              <a:gd name="connsiteY0" fmla="*/ 0 h 6858001"/>
              <a:gd name="connsiteX1" fmla="*/ 3861881 w 8143384"/>
              <a:gd name="connsiteY1" fmla="*/ 0 h 6858001"/>
              <a:gd name="connsiteX2" fmla="*/ 3861881 w 8143384"/>
              <a:gd name="connsiteY2" fmla="*/ 1 h 6858001"/>
              <a:gd name="connsiteX3" fmla="*/ 6963565 w 8143384"/>
              <a:gd name="connsiteY3" fmla="*/ 1 h 6858001"/>
              <a:gd name="connsiteX4" fmla="*/ 6963565 w 8143384"/>
              <a:gd name="connsiteY4" fmla="*/ 0 h 6858001"/>
              <a:gd name="connsiteX5" fmla="*/ 7841583 w 8143384"/>
              <a:gd name="connsiteY5" fmla="*/ 0 h 6858001"/>
              <a:gd name="connsiteX6" fmla="*/ 6994625 w 8143384"/>
              <a:gd name="connsiteY6" fmla="*/ 5258645 h 6858001"/>
              <a:gd name="connsiteX7" fmla="*/ 6994625 w 8143384"/>
              <a:gd name="connsiteY7" fmla="*/ 5263939 h 6858001"/>
              <a:gd name="connsiteX8" fmla="*/ 8143384 w 8143384"/>
              <a:gd name="connsiteY8" fmla="*/ 6858001 h 6858001"/>
              <a:gd name="connsiteX9" fmla="*/ 6994625 w 8143384"/>
              <a:gd name="connsiteY9" fmla="*/ 6858001 h 6858001"/>
              <a:gd name="connsiteX10" fmla="*/ 6643195 w 8143384"/>
              <a:gd name="connsiteY10" fmla="*/ 6858001 h 6858001"/>
              <a:gd name="connsiteX11" fmla="*/ 3861881 w 8143384"/>
              <a:gd name="connsiteY11" fmla="*/ 6858001 h 6858001"/>
              <a:gd name="connsiteX12" fmla="*/ 3739675 w 8143384"/>
              <a:gd name="connsiteY12" fmla="*/ 6858001 h 6858001"/>
              <a:gd name="connsiteX13" fmla="*/ 0 w 8143384"/>
              <a:gd name="connsiteY1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43384" h="6858001">
                <a:moveTo>
                  <a:pt x="0" y="0"/>
                </a:moveTo>
                <a:lnTo>
                  <a:pt x="3861881" y="0"/>
                </a:lnTo>
                <a:lnTo>
                  <a:pt x="3861881" y="1"/>
                </a:lnTo>
                <a:lnTo>
                  <a:pt x="6963565" y="1"/>
                </a:lnTo>
                <a:lnTo>
                  <a:pt x="6963565" y="0"/>
                </a:lnTo>
                <a:lnTo>
                  <a:pt x="7841583" y="0"/>
                </a:lnTo>
                <a:lnTo>
                  <a:pt x="6994625" y="5258645"/>
                </a:lnTo>
                <a:lnTo>
                  <a:pt x="6994625" y="5263939"/>
                </a:lnTo>
                <a:lnTo>
                  <a:pt x="8143384" y="6858001"/>
                </a:lnTo>
                <a:lnTo>
                  <a:pt x="6994625" y="6858001"/>
                </a:lnTo>
                <a:lnTo>
                  <a:pt x="6643195" y="6858001"/>
                </a:lnTo>
                <a:lnTo>
                  <a:pt x="3861881" y="6858001"/>
                </a:lnTo>
                <a:lnTo>
                  <a:pt x="3739675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6A9F0-7E76-428A-EA67-F4DE290E0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35" y="1023257"/>
            <a:ext cx="5968515" cy="4767944"/>
          </a:xfrm>
        </p:spPr>
        <p:txBody>
          <a:bodyPr anchor="ctr">
            <a:normAutofit/>
          </a:bodyPr>
          <a:lstStyle/>
          <a:p>
            <a:pPr lvl="0"/>
            <a:r>
              <a:rPr lang="en-US" sz="2000" dirty="0">
                <a:latin typeface="Aptos" panose="020B0004020202020204" pitchFamily="34" charset="0"/>
              </a:rPr>
              <a:t>NVO </a:t>
            </a:r>
            <a:r>
              <a:rPr lang="en-US" sz="2000" dirty="0" err="1">
                <a:latin typeface="Aptos" panose="020B0004020202020204" pitchFamily="34" charset="0"/>
              </a:rPr>
              <a:t>koordinatorius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savivaldybėje</a:t>
            </a:r>
            <a:r>
              <a:rPr lang="lt-LT" sz="2000" dirty="0">
                <a:latin typeface="Aptos" panose="020B0004020202020204" pitchFamily="34" charset="0"/>
              </a:rPr>
              <a:t>.</a:t>
            </a:r>
            <a:endParaRPr lang="en-US" sz="2000" dirty="0">
              <a:latin typeface="Aptos" panose="020B0004020202020204" pitchFamily="34" charset="0"/>
            </a:endParaRPr>
          </a:p>
          <a:p>
            <a:pPr lvl="0"/>
            <a:r>
              <a:rPr lang="en-US" sz="2000" dirty="0" err="1">
                <a:latin typeface="Aptos" panose="020B0004020202020204" pitchFamily="34" charset="0"/>
              </a:rPr>
              <a:t>Galimybė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prenumeruoti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naujienas</a:t>
            </a:r>
            <a:r>
              <a:rPr lang="en-US" sz="2000" dirty="0">
                <a:latin typeface="Aptos" panose="020B0004020202020204" pitchFamily="34" charset="0"/>
              </a:rPr>
              <a:t>, </a:t>
            </a:r>
            <a:r>
              <a:rPr lang="en-US" sz="2000" dirty="0" err="1">
                <a:latin typeface="Aptos" panose="020B0004020202020204" pitchFamily="34" charset="0"/>
              </a:rPr>
              <a:t>skirtas</a:t>
            </a:r>
            <a:r>
              <a:rPr lang="en-US" sz="2000" dirty="0">
                <a:latin typeface="Aptos" panose="020B0004020202020204" pitchFamily="34" charset="0"/>
              </a:rPr>
              <a:t> tik </a:t>
            </a:r>
            <a:r>
              <a:rPr lang="en-US" sz="2000" dirty="0" err="1">
                <a:latin typeface="Aptos" panose="020B0004020202020204" pitchFamily="34" charset="0"/>
              </a:rPr>
              <a:t>nevyriausybinėms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organizacijoms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iš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savivaldybės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puslapio</a:t>
            </a:r>
            <a:r>
              <a:rPr lang="en-US" sz="2000" dirty="0">
                <a:latin typeface="Aptos" panose="020B0004020202020204" pitchFamily="34" charset="0"/>
              </a:rPr>
              <a:t>.</a:t>
            </a:r>
          </a:p>
          <a:p>
            <a:pPr lvl="0"/>
            <a:r>
              <a:rPr lang="lt-LT" sz="2000" dirty="0">
                <a:latin typeface="Aptos" panose="020B0004020202020204" pitchFamily="34" charset="0"/>
              </a:rPr>
              <a:t>Šilalės miesto šventės metu, kasmet padaryti NVO kiemelį, kur galėtų prisistatyti nevyriausybinės organizacijos.</a:t>
            </a:r>
            <a:endParaRPr lang="en-US" sz="2000" dirty="0">
              <a:latin typeface="Aptos" panose="020B0004020202020204" pitchFamily="34" charset="0"/>
            </a:endParaRPr>
          </a:p>
          <a:p>
            <a:pPr lvl="0"/>
            <a:r>
              <a:rPr lang="en-US" sz="2000" dirty="0" err="1">
                <a:latin typeface="Aptos" panose="020B0004020202020204" pitchFamily="34" charset="0"/>
              </a:rPr>
              <a:t>Kasmetinis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susitikimas</a:t>
            </a:r>
            <a:r>
              <a:rPr lang="en-US" sz="2000" dirty="0">
                <a:latin typeface="Aptos" panose="020B0004020202020204" pitchFamily="34" charset="0"/>
              </a:rPr>
              <a:t>/ </a:t>
            </a:r>
            <a:r>
              <a:rPr lang="en-US" sz="2000" dirty="0" err="1">
                <a:latin typeface="Aptos" panose="020B0004020202020204" pitchFamily="34" charset="0"/>
              </a:rPr>
              <a:t>mokymai</a:t>
            </a:r>
            <a:r>
              <a:rPr lang="en-US" sz="2000" dirty="0">
                <a:latin typeface="Aptos" panose="020B0004020202020204" pitchFamily="34" charset="0"/>
              </a:rPr>
              <a:t>, skirt</a:t>
            </a:r>
            <a:r>
              <a:rPr lang="lt-LT" sz="2000" dirty="0">
                <a:latin typeface="Aptos" panose="020B0004020202020204" pitchFamily="34" charset="0"/>
              </a:rPr>
              <a:t>i</a:t>
            </a:r>
            <a:r>
              <a:rPr lang="en-US" sz="2000" dirty="0">
                <a:latin typeface="Aptos" panose="020B0004020202020204" pitchFamily="34" charset="0"/>
              </a:rPr>
              <a:t> NVO. </a:t>
            </a:r>
            <a:r>
              <a:rPr lang="en-US" sz="2000" dirty="0" err="1">
                <a:latin typeface="Aptos" panose="020B0004020202020204" pitchFamily="34" charset="0"/>
              </a:rPr>
              <a:t>Pirmas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susitikimas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su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tema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apie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projektų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rašymą</a:t>
            </a:r>
            <a:r>
              <a:rPr lang="en-US" sz="2000" dirty="0">
                <a:latin typeface="Aptos" panose="020B0004020202020204" pitchFamily="34" charset="0"/>
              </a:rPr>
              <a:t>.</a:t>
            </a:r>
          </a:p>
          <a:p>
            <a:pPr lvl="0"/>
            <a:r>
              <a:rPr lang="en-US" sz="2000" dirty="0" err="1">
                <a:latin typeface="Aptos" panose="020B0004020202020204" pitchFamily="34" charset="0"/>
              </a:rPr>
              <a:t>Peržiūrėti</a:t>
            </a:r>
            <a:r>
              <a:rPr lang="en-US" sz="2000" dirty="0">
                <a:latin typeface="Aptos" panose="020B0004020202020204" pitchFamily="34" charset="0"/>
              </a:rPr>
              <a:t> NVO </a:t>
            </a:r>
            <a:r>
              <a:rPr lang="en-US" sz="2000" dirty="0" err="1">
                <a:latin typeface="Aptos" panose="020B0004020202020204" pitchFamily="34" charset="0"/>
              </a:rPr>
              <a:t>finansavimo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tvarką</a:t>
            </a:r>
            <a:r>
              <a:rPr lang="en-US" sz="2000" dirty="0">
                <a:latin typeface="Aptos" panose="020B0004020202020204" pitchFamily="34" charset="0"/>
              </a:rPr>
              <a:t>. </a:t>
            </a:r>
            <a:r>
              <a:rPr lang="en-US" sz="2000" dirty="0" err="1">
                <a:latin typeface="Aptos" panose="020B0004020202020204" pitchFamily="34" charset="0"/>
              </a:rPr>
              <a:t>Ilgalaikis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finansavimas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viešąsias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paslaugas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teikiančioms</a:t>
            </a:r>
            <a:r>
              <a:rPr lang="en-US" sz="2000" dirty="0">
                <a:latin typeface="Aptos" panose="020B0004020202020204" pitchFamily="34" charset="0"/>
              </a:rPr>
              <a:t> NVO. </a:t>
            </a:r>
            <a:r>
              <a:rPr lang="en-US" sz="2000" dirty="0" err="1">
                <a:latin typeface="Aptos" panose="020B0004020202020204" pitchFamily="34" charset="0"/>
              </a:rPr>
              <a:t>Atskirti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bendruomenes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 err="1">
                <a:latin typeface="Aptos" panose="020B0004020202020204" pitchFamily="34" charset="0"/>
              </a:rPr>
              <a:t>nuo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lt-LT" sz="2000" dirty="0">
                <a:latin typeface="Aptos" panose="020B0004020202020204" pitchFamily="34" charset="0"/>
              </a:rPr>
              <a:t>kitų nevyriausybinių organizacijų</a:t>
            </a:r>
            <a:r>
              <a:rPr lang="en-US" sz="2000" dirty="0">
                <a:latin typeface="Aptos" panose="020B0004020202020204" pitchFamily="34" charset="0"/>
              </a:rPr>
              <a:t>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64382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1056</TotalTime>
  <Words>417</Words>
  <Application>Microsoft Office PowerPoint</Application>
  <PresentationFormat>Widescreen</PresentationFormat>
  <Paragraphs>59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Corbel</vt:lpstr>
      <vt:lpstr>Times New Roman</vt:lpstr>
      <vt:lpstr>Wingdings</vt:lpstr>
      <vt:lpstr>Parallax</vt:lpstr>
      <vt:lpstr>Šilalės rajono nevyriausybinių organizacijų apklausos rezultatai</vt:lpstr>
      <vt:lpstr>Trumpai apie apklausą</vt:lpstr>
      <vt:lpstr>Pasiskirstymas pagal veiklos sritis</vt:lpstr>
      <vt:lpstr>Pasiskirstymas pagal seniūnijas</vt:lpstr>
      <vt:lpstr>Pagrindiniai veiklos iššūkiai</vt:lpstr>
      <vt:lpstr>Finansavimo šaltiniai</vt:lpstr>
      <vt:lpstr>Viešųjų paslaugų teikimas</vt:lpstr>
      <vt:lpstr>Potencialas plėsti paslaugas</vt:lpstr>
      <vt:lpstr>Apklausoje pateikti pasiūlymai, kurie padėtų sustiprinti NVO sektorių</vt:lpstr>
      <vt:lpstr>Galimi sprendimo variantai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Gerda P</dc:creator>
  <cp:lastModifiedBy>Gerda P</cp:lastModifiedBy>
  <cp:revision>7</cp:revision>
  <dcterms:created xsi:type="dcterms:W3CDTF">2026-07-14T20:51:36Z</dcterms:created>
  <dcterms:modified xsi:type="dcterms:W3CDTF">2026-07-22T12:41:25Z</dcterms:modified>
</cp:coreProperties>
</file>