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65"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4660"/>
  </p:normalViewPr>
  <p:slideViewPr>
    <p:cSldViewPr snapToGrid="0">
      <p:cViewPr varScale="1">
        <p:scale>
          <a:sx n="114" d="100"/>
          <a:sy n="114"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7739DA-31C0-4695-A60B-1E0C150C20E9}" type="datetimeFigureOut">
              <a:rPr lang="lt-LT" smtClean="0"/>
              <a:t>2026-04-15</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A7130B-EAE8-4130-8C1C-DC040BD47134}" type="slidenum">
              <a:rPr lang="lt-LT" smtClean="0"/>
              <a:t>‹#›</a:t>
            </a:fld>
            <a:endParaRPr lang="lt-LT"/>
          </a:p>
        </p:txBody>
      </p:sp>
    </p:spTree>
    <p:extLst>
      <p:ext uri="{BB962C8B-B14F-4D97-AF65-F5344CB8AC3E}">
        <p14:creationId xmlns:p14="http://schemas.microsoft.com/office/powerpoint/2010/main" val="2100023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5CA7130B-EAE8-4130-8C1C-DC040BD47134}" type="slidenum">
              <a:rPr lang="lt-LT" smtClean="0"/>
              <a:t>3</a:t>
            </a:fld>
            <a:endParaRPr lang="lt-LT"/>
          </a:p>
        </p:txBody>
      </p:sp>
    </p:spTree>
    <p:extLst>
      <p:ext uri="{BB962C8B-B14F-4D97-AF65-F5344CB8AC3E}">
        <p14:creationId xmlns:p14="http://schemas.microsoft.com/office/powerpoint/2010/main" val="214568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lt-LT"/>
              <a:t>Spustelėję redaguokite stilių</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nchor="ct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lt-LT"/>
              <a:t>Spustelėję redaguokite stilių</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redaguokite stilių</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lt-LT"/>
              <a:t>Spustelėję redaguokite stilių</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lt-LT"/>
              <a:t>Spustelėję redaguokite stilių</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lt-LT"/>
              <a:t>Spustelėję redaguokite stilių</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lt-LT"/>
              <a:t>Spustelėję redaguokite stilių</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lt-LT"/>
              <a:t>Spustelėję redaguokite stilių</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lt-LT"/>
              <a:t>Spustelėję redaguokite stilių</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lt-LT"/>
              <a:t>Spustelėkite, kad galėtumėte redaguoti šablono teksto stilius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lt-LT"/>
              <a:t>Spustelėję redaguokite stilių</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lt-LT"/>
              <a:t>Spustelėkite, kad galėtumėte redaguoti šablono teksto stilius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lt-LT"/>
              <a:t>Spustelėję redaguokite stilių</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4/15/2026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069724D-9E37-1B83-840F-76558B981459}"/>
              </a:ext>
            </a:extLst>
          </p:cNvPr>
          <p:cNvSpPr>
            <a:spLocks noGrp="1"/>
          </p:cNvSpPr>
          <p:nvPr>
            <p:ph type="ctrTitle"/>
          </p:nvPr>
        </p:nvSpPr>
        <p:spPr>
          <a:xfrm>
            <a:off x="2147582" y="255864"/>
            <a:ext cx="9974510" cy="1832995"/>
          </a:xfrm>
        </p:spPr>
        <p:txBody>
          <a:bodyPr>
            <a:normAutofit fontScale="90000"/>
          </a:bodyPr>
          <a:lstStyle/>
          <a:p>
            <a:pPr algn="ctr"/>
            <a:r>
              <a:rPr lang="lt-LT" dirty="0"/>
              <a:t> </a:t>
            </a:r>
            <a:br>
              <a:rPr lang="lt-LT" dirty="0"/>
            </a:br>
            <a:r>
              <a:rPr lang="lt-LT" sz="4400" b="1" i="1" dirty="0" err="1">
                <a:solidFill>
                  <a:srgbClr val="FF0000"/>
                </a:solidFill>
                <a:latin typeface="Times New Roman" panose="02020603050405020304" pitchFamily="18" charset="0"/>
                <a:cs typeface="Times New Roman" panose="02020603050405020304" pitchFamily="18" charset="0"/>
              </a:rPr>
              <a:t>šilalės</a:t>
            </a:r>
            <a:r>
              <a:rPr lang="lt-LT" sz="4400" b="1" i="1" dirty="0">
                <a:solidFill>
                  <a:srgbClr val="FF0000"/>
                </a:solidFill>
                <a:latin typeface="Times New Roman" panose="02020603050405020304" pitchFamily="18" charset="0"/>
                <a:cs typeface="Times New Roman" panose="02020603050405020304" pitchFamily="18" charset="0"/>
              </a:rPr>
              <a:t> rajono savivaldybės administracija</a:t>
            </a:r>
            <a:endParaRPr lang="lt-LT" sz="4400" i="1" dirty="0">
              <a:solidFill>
                <a:srgbClr val="FF0000"/>
              </a:solidFill>
              <a:latin typeface="Times New Roman" panose="02020603050405020304" pitchFamily="18" charset="0"/>
              <a:cs typeface="Times New Roman" panose="02020603050405020304" pitchFamily="18" charset="0"/>
            </a:endParaRPr>
          </a:p>
        </p:txBody>
      </p:sp>
      <p:sp>
        <p:nvSpPr>
          <p:cNvPr id="3" name="Antrinis pavadinimas 2">
            <a:extLst>
              <a:ext uri="{FF2B5EF4-FFF2-40B4-BE49-F238E27FC236}">
                <a16:creationId xmlns:a16="http://schemas.microsoft.com/office/drawing/2014/main" id="{E1E08629-0406-F0FA-1CDE-DA8468E6D570}"/>
              </a:ext>
            </a:extLst>
          </p:cNvPr>
          <p:cNvSpPr>
            <a:spLocks noGrp="1"/>
          </p:cNvSpPr>
          <p:nvPr>
            <p:ph type="subTitle" idx="1"/>
          </p:nvPr>
        </p:nvSpPr>
        <p:spPr>
          <a:xfrm>
            <a:off x="8699383" y="5704514"/>
            <a:ext cx="3422708" cy="1023456"/>
          </a:xfrm>
        </p:spPr>
        <p:txBody>
          <a:bodyPr>
            <a:normAutofit/>
          </a:bodyPr>
          <a:lstStyle/>
          <a:p>
            <a:pPr algn="l"/>
            <a:r>
              <a:rPr lang="lt-LT" sz="900" b="1" i="1" dirty="0">
                <a:solidFill>
                  <a:schemeClr val="tx1">
                    <a:lumMod val="95000"/>
                  </a:schemeClr>
                </a:solidFill>
                <a:latin typeface="Times New Roman" panose="02020603050405020304" pitchFamily="18" charset="0"/>
                <a:cs typeface="Times New Roman" panose="02020603050405020304" pitchFamily="18" charset="0"/>
              </a:rPr>
              <a:t>Parengė</a:t>
            </a:r>
          </a:p>
          <a:p>
            <a:pPr algn="l"/>
            <a:r>
              <a:rPr lang="lt-LT" sz="900" b="1" i="1" dirty="0">
                <a:solidFill>
                  <a:schemeClr val="tx1">
                    <a:lumMod val="95000"/>
                  </a:schemeClr>
                </a:solidFill>
                <a:latin typeface="Times New Roman" panose="02020603050405020304" pitchFamily="18" charset="0"/>
                <a:cs typeface="Times New Roman" panose="02020603050405020304" pitchFamily="18" charset="0"/>
              </a:rPr>
              <a:t>Šilalės rajono savivaldybės administracijos</a:t>
            </a:r>
          </a:p>
          <a:p>
            <a:pPr algn="l"/>
            <a:r>
              <a:rPr lang="lt-LT" sz="900" b="1" i="1" dirty="0">
                <a:solidFill>
                  <a:schemeClr val="tx1">
                    <a:lumMod val="95000"/>
                  </a:schemeClr>
                </a:solidFill>
                <a:latin typeface="Times New Roman" panose="02020603050405020304" pitchFamily="18" charset="0"/>
                <a:cs typeface="Times New Roman" panose="02020603050405020304" pitchFamily="18" charset="0"/>
              </a:rPr>
              <a:t>Vyriausioji specialistė </a:t>
            </a:r>
          </a:p>
          <a:p>
            <a:pPr algn="l"/>
            <a:r>
              <a:rPr lang="lt-LT" sz="900" b="1" i="1" dirty="0">
                <a:solidFill>
                  <a:schemeClr val="tx1">
                    <a:lumMod val="95000"/>
                  </a:schemeClr>
                </a:solidFill>
                <a:latin typeface="Times New Roman" panose="02020603050405020304" pitchFamily="18" charset="0"/>
                <a:cs typeface="Times New Roman" panose="02020603050405020304" pitchFamily="18" charset="0"/>
              </a:rPr>
              <a:t>Virginija </a:t>
            </a:r>
            <a:r>
              <a:rPr lang="lt-LT" sz="900" b="1" i="1" dirty="0" err="1">
                <a:solidFill>
                  <a:schemeClr val="tx1">
                    <a:lumMod val="95000"/>
                  </a:schemeClr>
                </a:solidFill>
                <a:latin typeface="Times New Roman" panose="02020603050405020304" pitchFamily="18" charset="0"/>
                <a:cs typeface="Times New Roman" panose="02020603050405020304" pitchFamily="18" charset="0"/>
              </a:rPr>
              <a:t>Juodžentienė</a:t>
            </a:r>
            <a:endParaRPr lang="lt-LT" sz="900" b="1" i="1" dirty="0">
              <a:solidFill>
                <a:schemeClr val="tx1">
                  <a:lumMod val="95000"/>
                </a:schemeClr>
              </a:solidFill>
              <a:latin typeface="Times New Roman" panose="02020603050405020304" pitchFamily="18" charset="0"/>
              <a:cs typeface="Times New Roman" panose="02020603050405020304" pitchFamily="18" charset="0"/>
            </a:endParaRPr>
          </a:p>
        </p:txBody>
      </p:sp>
      <p:pic>
        <p:nvPicPr>
          <p:cNvPr id="1028" name="Picture 4" descr="Šilalės rajono savivaldybė | Silale">
            <a:extLst>
              <a:ext uri="{FF2B5EF4-FFF2-40B4-BE49-F238E27FC236}">
                <a16:creationId xmlns:a16="http://schemas.microsoft.com/office/drawing/2014/main" id="{10CFABCC-4ABE-07D3-5280-811A62C1C7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672" y="2340528"/>
            <a:ext cx="4060271" cy="4261608"/>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7EFB7AA-4F4A-2AEF-10BF-963E39C3736B}"/>
              </a:ext>
            </a:extLst>
          </p:cNvPr>
          <p:cNvSpPr txBox="1"/>
          <p:nvPr/>
        </p:nvSpPr>
        <p:spPr>
          <a:xfrm>
            <a:off x="4219662" y="2830932"/>
            <a:ext cx="7902430" cy="1569660"/>
          </a:xfrm>
          <a:prstGeom prst="rect">
            <a:avLst/>
          </a:prstGeom>
          <a:noFill/>
        </p:spPr>
        <p:txBody>
          <a:bodyPr wrap="square">
            <a:spAutoFit/>
          </a:bodyPr>
          <a:lstStyle/>
          <a:p>
            <a:pPr algn="just"/>
            <a:r>
              <a:rPr lang="lt-LT" sz="2400" i="1" dirty="0">
                <a:solidFill>
                  <a:schemeClr val="accent1">
                    <a:lumMod val="40000"/>
                    <a:lumOff val="60000"/>
                  </a:schemeClr>
                </a:solidFill>
                <a:latin typeface="Times New Roman" panose="02020603050405020304" pitchFamily="18" charset="0"/>
                <a:cs typeface="Times New Roman" panose="02020603050405020304" pitchFamily="18" charset="0"/>
              </a:rPr>
              <a:t>Visi mes kuriame bendram darbui palankią aplinką. </a:t>
            </a:r>
          </a:p>
          <a:p>
            <a:pPr algn="just"/>
            <a:r>
              <a:rPr lang="lt-LT" sz="2400" i="1" dirty="0">
                <a:solidFill>
                  <a:schemeClr val="accent1">
                    <a:lumMod val="40000"/>
                    <a:lumOff val="60000"/>
                  </a:schemeClr>
                </a:solidFill>
                <a:latin typeface="Times New Roman" panose="02020603050405020304" pitchFamily="18" charset="0"/>
                <a:cs typeface="Times New Roman" panose="02020603050405020304" pitchFamily="18" charset="0"/>
              </a:rPr>
              <a:t>Mūsų elgsena rodo, kokio elgesio tikimės vienas iš kito - mums svarbu vykdyti savo pažadus, dirbti ir elgtis taip, kaip norime, kad su mumis būtų elgiamasi. </a:t>
            </a:r>
          </a:p>
        </p:txBody>
      </p:sp>
    </p:spTree>
    <p:extLst>
      <p:ext uri="{BB962C8B-B14F-4D97-AF65-F5344CB8AC3E}">
        <p14:creationId xmlns:p14="http://schemas.microsoft.com/office/powerpoint/2010/main" val="4223237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2863618-38B9-3DD9-9D5A-A70F9D97BFC5}"/>
              </a:ext>
            </a:extLst>
          </p:cNvPr>
          <p:cNvSpPr>
            <a:spLocks noGrp="1"/>
          </p:cNvSpPr>
          <p:nvPr>
            <p:ph type="title"/>
          </p:nvPr>
        </p:nvSpPr>
        <p:spPr>
          <a:xfrm>
            <a:off x="318783" y="96473"/>
            <a:ext cx="11551640" cy="2344723"/>
          </a:xfrm>
        </p:spPr>
        <p:txBody>
          <a:bodyPr>
            <a:noAutofit/>
          </a:bodyPr>
          <a:lstStyle/>
          <a:p>
            <a:pPr algn="ctr"/>
            <a:br>
              <a:rPr lang="lt-LT" sz="2400" b="1" i="1" dirty="0">
                <a:solidFill>
                  <a:srgbClr val="FF0000"/>
                </a:solidFill>
                <a:latin typeface="Times New Roman" panose="02020603050405020304" pitchFamily="18" charset="0"/>
                <a:cs typeface="Times New Roman" panose="02020603050405020304" pitchFamily="18" charset="0"/>
              </a:rPr>
            </a:br>
            <a:r>
              <a:rPr lang="lt-LT" sz="2400" b="1" i="1" dirty="0">
                <a:solidFill>
                  <a:srgbClr val="FF0000"/>
                </a:solidFill>
                <a:latin typeface="Times New Roman" panose="02020603050405020304" pitchFamily="18" charset="0"/>
                <a:cs typeface="Times New Roman" panose="02020603050405020304" pitchFamily="18" charset="0"/>
              </a:rPr>
              <a:t>Vadovaujantis Šilalės rajono savivaldybės administracijos direktoriaus 2025 m. lapkričio 25 d. įsakymu Nr. DIV-626 ,,Dėl Šilalės rajono savivaldybės administracijos dovanų gautų pagal tarptautinį protokolą ar tradicijas, taip pat reprezentacijai skirtų dovanų perdavimo, vertinimo, registravimo, saugojimo ir eksponavimo tvarkos aprašu, supažindinimas.</a:t>
            </a:r>
            <a:br>
              <a:rPr lang="lt-LT" sz="2400" b="1" i="1" dirty="0">
                <a:solidFill>
                  <a:srgbClr val="FF0000"/>
                </a:solidFill>
                <a:latin typeface="Times New Roman" panose="02020603050405020304" pitchFamily="18" charset="0"/>
                <a:cs typeface="Times New Roman" panose="02020603050405020304" pitchFamily="18" charset="0"/>
              </a:rPr>
            </a:br>
            <a:endParaRPr lang="lt-LT" sz="2400" b="1" i="1" dirty="0">
              <a:solidFill>
                <a:srgbClr val="FF0000"/>
              </a:solidFill>
            </a:endParaRPr>
          </a:p>
        </p:txBody>
      </p:sp>
      <p:sp>
        <p:nvSpPr>
          <p:cNvPr id="3" name="Turinio vietos rezervavimo ženklas 2">
            <a:extLst>
              <a:ext uri="{FF2B5EF4-FFF2-40B4-BE49-F238E27FC236}">
                <a16:creationId xmlns:a16="http://schemas.microsoft.com/office/drawing/2014/main" id="{3E77005B-F57A-123A-672F-FCC23F70127E}"/>
              </a:ext>
            </a:extLst>
          </p:cNvPr>
          <p:cNvSpPr>
            <a:spLocks noGrp="1"/>
          </p:cNvSpPr>
          <p:nvPr>
            <p:ph idx="1"/>
          </p:nvPr>
        </p:nvSpPr>
        <p:spPr>
          <a:xfrm>
            <a:off x="100668" y="2768367"/>
            <a:ext cx="11962701" cy="3993160"/>
          </a:xfrm>
        </p:spPr>
        <p:txBody>
          <a:bodyPr>
            <a:normAutofit/>
          </a:bodyPr>
          <a:lstStyle/>
          <a:p>
            <a:pPr marL="0" indent="0" algn="just">
              <a:buNone/>
            </a:pPr>
            <a:endParaRPr lang="lt-LT" dirty="0">
              <a:latin typeface="Times New Roman" panose="02020603050405020304" pitchFamily="18" charset="0"/>
              <a:cs typeface="Times New Roman" panose="02020603050405020304" pitchFamily="18" charset="0"/>
            </a:endParaRPr>
          </a:p>
          <a:p>
            <a:pPr marL="0" indent="0" algn="just">
              <a:buNone/>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Administracijoje taikoma nulinė dovanų politika, kuri reiškia, kad darbuotojai, atlikdami jiems pavestas funkcijas, neturi teisės nei tiesiogiai, nei netiesiogiai priimti, teikti dovanų, išskyrus Lietuvos Respublikos viešųjų ir privačių interesų derinimo įstatyme (toliau – VPIDĮ) numatytas išimtis. Pagal šį Tvarkos aprašą registruotinos dovanos yra tik tos, kurias Darbuotojai gauna pagal tarptautinį protokolą ar tradicijas, kurios įprastai yra susijusios su valstybinėje tarnyboje dirbančio asmens tarnybine padėtimi ar tarnybinėmis pareigomis, taip pat reprezentacijai skirtos dovanos, kurių vertė yra didesnė nei 150 eurų;</a:t>
            </a:r>
          </a:p>
          <a:p>
            <a:pPr algn="just">
              <a:buFont typeface="Wingdings" panose="05000000000000000000" pitchFamily="2" charset="2"/>
              <a:buChar char="v"/>
            </a:pPr>
            <a:endParaRPr lang="lt-LT" dirty="0"/>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p:txBody>
      </p:sp>
      <p:pic>
        <p:nvPicPr>
          <p:cNvPr id="3084" name="Picture 12" descr="D. Mecelytė. Baudžiamosios atsakomybės už kyšininkavimą ypatumai – Teisė  profesionaliai">
            <a:extLst>
              <a:ext uri="{FF2B5EF4-FFF2-40B4-BE49-F238E27FC236}">
                <a16:creationId xmlns:a16="http://schemas.microsoft.com/office/drawing/2014/main" id="{06A4A077-6D73-F013-7F26-EFA8439D20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9486" y="3976382"/>
            <a:ext cx="4983062" cy="268447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496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D78FC79-9FF5-718B-DAA5-70FC5AA3ADD3}"/>
              </a:ext>
            </a:extLst>
          </p:cNvPr>
          <p:cNvSpPr>
            <a:spLocks noGrp="1"/>
          </p:cNvSpPr>
          <p:nvPr>
            <p:ph type="title"/>
          </p:nvPr>
        </p:nvSpPr>
        <p:spPr>
          <a:xfrm>
            <a:off x="151002" y="100669"/>
            <a:ext cx="11912367" cy="360726"/>
          </a:xfrm>
        </p:spPr>
        <p:txBody>
          <a:bodyPr>
            <a:noAutofit/>
          </a:bodyPr>
          <a:lstStyle/>
          <a:p>
            <a:pPr algn="ctr"/>
            <a:r>
              <a:rPr lang="lt-LT" sz="2800" b="1" i="1" dirty="0">
                <a:solidFill>
                  <a:srgbClr val="FF0000"/>
                </a:solidFill>
                <a:latin typeface="Times New Roman" panose="02020603050405020304" pitchFamily="18" charset="0"/>
                <a:cs typeface="Times New Roman" panose="02020603050405020304" pitchFamily="18" charset="0"/>
              </a:rPr>
              <a:t>SĄVOKOS</a:t>
            </a:r>
          </a:p>
        </p:txBody>
      </p:sp>
      <p:sp>
        <p:nvSpPr>
          <p:cNvPr id="3" name="Turinio vietos rezervavimo ženklas 2">
            <a:extLst>
              <a:ext uri="{FF2B5EF4-FFF2-40B4-BE49-F238E27FC236}">
                <a16:creationId xmlns:a16="http://schemas.microsoft.com/office/drawing/2014/main" id="{0E5F3B7D-6080-EB6D-1D77-987DC5E83CD2}"/>
              </a:ext>
            </a:extLst>
          </p:cNvPr>
          <p:cNvSpPr>
            <a:spLocks noGrp="1"/>
          </p:cNvSpPr>
          <p:nvPr>
            <p:ph idx="1"/>
          </p:nvPr>
        </p:nvSpPr>
        <p:spPr>
          <a:xfrm>
            <a:off x="67112" y="620785"/>
            <a:ext cx="11996257" cy="5956184"/>
          </a:xfrm>
        </p:spPr>
        <p:txBody>
          <a:bodyPr>
            <a:normAutofit/>
          </a:bodyPr>
          <a:lstStyle/>
          <a:p>
            <a:pPr algn="just">
              <a:buFont typeface="Wingdings" panose="05000000000000000000" pitchFamily="2" charset="2"/>
              <a:buChar char="v"/>
            </a:pPr>
            <a:r>
              <a:rPr lang="lt-LT" b="1" dirty="0">
                <a:latin typeface="Times New Roman" panose="02020603050405020304" pitchFamily="18" charset="0"/>
                <a:cs typeface="Times New Roman" panose="02020603050405020304" pitchFamily="18" charset="0"/>
              </a:rPr>
              <a:t>Dovana</a:t>
            </a:r>
            <a:r>
              <a:rPr lang="lt-LT" dirty="0">
                <a:latin typeface="Times New Roman" panose="02020603050405020304" pitchFamily="18" charset="0"/>
                <a:cs typeface="Times New Roman" panose="02020603050405020304" pitchFamily="18" charset="0"/>
              </a:rPr>
              <a:t> – bet koks neatlygintinai perduodamas turtas ar turtinė teisė. Dovana apima viską, ką galima įvertinti pinigais, t. y. daiktus, paslaugas, įvairias pramogas, nuolaidas, dovanų čekius, svetingumą, paskolas;</a:t>
            </a:r>
          </a:p>
          <a:p>
            <a:pPr algn="just">
              <a:buFont typeface="Wingdings" panose="05000000000000000000" pitchFamily="2" charset="2"/>
              <a:buChar char="v"/>
            </a:pPr>
            <a:r>
              <a:rPr lang="lt-LT" b="1" dirty="0">
                <a:latin typeface="Times New Roman" panose="02020603050405020304" pitchFamily="18" charset="0"/>
                <a:cs typeface="Times New Roman" panose="02020603050405020304" pitchFamily="18" charset="0"/>
              </a:rPr>
              <a:t>Neteisėtas atlygis</a:t>
            </a:r>
            <a:r>
              <a:rPr lang="lt-LT" dirty="0">
                <a:latin typeface="Times New Roman" panose="02020603050405020304" pitchFamily="18" charset="0"/>
                <a:cs typeface="Times New Roman" panose="02020603050405020304" pitchFamily="18" charset="0"/>
              </a:rPr>
              <a:t> – į Administraciją atnešti, atsiųsti (paštu, per kurjerį, elektroniniu ar kitais būdais) ar kitu būdu palikti pinigai, taip pat daiktai, kurie nelaikytini dovanomis, gautomis pagal tarptautinį protokolą ar tradicijas, kurios įprastai yra susijusios su valstybinėje tarnyboje dirbančio asmens pareigomis, taip pat nelaikytini reprezentacijai skirtomis dovanomis su valstybės, įstaigos ir kitokia simbolika arba paslaugomis, kai naudojamasi tarnybiniais tikslais;</a:t>
            </a:r>
            <a:endParaRPr lang="lt-LT" b="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lt-LT" b="1" dirty="0">
                <a:latin typeface="Times New Roman" panose="02020603050405020304" pitchFamily="18" charset="0"/>
                <a:cs typeface="Times New Roman" panose="02020603050405020304" pitchFamily="18" charset="0"/>
              </a:rPr>
              <a:t>Tarptautinis protokolas</a:t>
            </a:r>
            <a:r>
              <a:rPr lang="lt-LT" dirty="0">
                <a:latin typeface="Times New Roman" panose="02020603050405020304" pitchFamily="18" charset="0"/>
                <a:cs typeface="Times New Roman" panose="02020603050405020304" pitchFamily="18" charset="0"/>
              </a:rPr>
              <a:t> – būdingas konkrečiai valstybei ir yra susijęs su toje valstybėje organizuojamų oficialių renginių, valstybinių iškilmių, kuriuose dalyvauja aukščiausi valstybės ir vyriausybės asmenys, ceremonialu. Tai yra tarptautinės mandagumo taisyklės, kurių valstybė ir jos atstovai laikosi, norėdami parodyti deramą pagarbą kitai valstybei ir jos atstovams, kartu išlaikydami savo valstybės prestižą ir nacionalinį orumą. Atliekant diplomatines funkcijas, įprasta organizuoti įvairius renginius, susitikimus, kviesti darbo pietų, neatlygintinai kviesti į kultūrinius, ekonominius ir kitokio pobūdžio renginius. Šiuose renginiuose visos dalyvaujančios pusės vienodai supranta, kad šių renginių paskirtis atitinka oficialius tarnybinius tikslus;</a:t>
            </a:r>
          </a:p>
          <a:p>
            <a:pPr algn="just">
              <a:buFont typeface="Wingdings" panose="05000000000000000000" pitchFamily="2" charset="2"/>
              <a:buChar char="v"/>
            </a:pPr>
            <a:r>
              <a:rPr lang="lt-LT" b="1" dirty="0">
                <a:latin typeface="Times New Roman" panose="02020603050405020304" pitchFamily="18" charset="0"/>
                <a:cs typeface="Times New Roman" panose="02020603050405020304" pitchFamily="18" charset="0"/>
              </a:rPr>
              <a:t>Tradicija</a:t>
            </a:r>
            <a:r>
              <a:rPr lang="lt-LT" dirty="0">
                <a:latin typeface="Times New Roman" panose="02020603050405020304" pitchFamily="18" charset="0"/>
                <a:cs typeface="Times New Roman" panose="02020603050405020304" pitchFamily="18" charset="0"/>
              </a:rPr>
              <a:t> (lot. </a:t>
            </a:r>
            <a:r>
              <a:rPr lang="lt-LT" i="1" dirty="0" err="1">
                <a:latin typeface="Times New Roman" panose="02020603050405020304" pitchFamily="18" charset="0"/>
                <a:cs typeface="Times New Roman" panose="02020603050405020304" pitchFamily="18" charset="0"/>
              </a:rPr>
              <a:t>traditio</a:t>
            </a:r>
            <a:r>
              <a:rPr lang="lt-LT" dirty="0">
                <a:latin typeface="Times New Roman" panose="02020603050405020304" pitchFamily="18" charset="0"/>
                <a:cs typeface="Times New Roman" panose="02020603050405020304" pitchFamily="18" charset="0"/>
              </a:rPr>
              <a:t> – perdavimas, pasakojimas) yra istoriškai susiklostančių ir žmonių įvairiose bendrijose (visuomenėje, socialinėse grupėse) įsitvirtinančių kultūros formų (papročių, apeigų, vaizdinių, idėjų, simbolių, socialinių normų ir vertybių, religinių tikėjimų, mąstysenos, elgsenos ir kitų) išsaugojimas, perdavimas iš kartos į kartą. Tradicijos lemia kultūros </a:t>
            </a:r>
            <a:r>
              <a:rPr lang="lt-LT" dirty="0" err="1">
                <a:latin typeface="Times New Roman" panose="02020603050405020304" pitchFamily="18" charset="0"/>
                <a:cs typeface="Times New Roman" panose="02020603050405020304" pitchFamily="18" charset="0"/>
              </a:rPr>
              <a:t>išliekamumą</a:t>
            </a:r>
            <a:r>
              <a:rPr lang="lt-LT" dirty="0">
                <a:latin typeface="Times New Roman" panose="02020603050405020304" pitchFamily="18" charset="0"/>
                <a:cs typeface="Times New Roman" panose="02020603050405020304" pitchFamily="18" charset="0"/>
              </a:rPr>
              <a:t> ir vienovę. Tradicijomis laikytinas valstybiniu, nacionaliniu mastu per ilgą laiką susiformavęs visuomenės ar jos grupės elgesys, turintis simbolinę prasmę ar ypatingą reikšmę.</a:t>
            </a:r>
          </a:p>
          <a:p>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1438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DB044F0-5C38-463A-EC60-C92D2DAB2434}"/>
              </a:ext>
            </a:extLst>
          </p:cNvPr>
          <p:cNvSpPr>
            <a:spLocks noGrp="1"/>
          </p:cNvSpPr>
          <p:nvPr>
            <p:ph type="title"/>
          </p:nvPr>
        </p:nvSpPr>
        <p:spPr>
          <a:xfrm>
            <a:off x="184558" y="125836"/>
            <a:ext cx="11862033" cy="1015067"/>
          </a:xfrm>
        </p:spPr>
        <p:txBody>
          <a:bodyPr>
            <a:normAutofit fontScale="90000"/>
          </a:bodyPr>
          <a:lstStyle/>
          <a:p>
            <a:pPr algn="ctr"/>
            <a:r>
              <a:rPr lang="lt-LT" b="1" i="1" dirty="0">
                <a:solidFill>
                  <a:srgbClr val="FF0000"/>
                </a:solidFill>
                <a:latin typeface="Times New Roman" panose="02020603050405020304" pitchFamily="18" charset="0"/>
                <a:cs typeface="Times New Roman" panose="02020603050405020304" pitchFamily="18" charset="0"/>
              </a:rPr>
              <a:t>DOVANŲ PERDAVIMAS ADMINISTRACIJAI</a:t>
            </a:r>
            <a:br>
              <a:rPr lang="lt-LT" i="1" dirty="0">
                <a:solidFill>
                  <a:srgbClr val="FF0000"/>
                </a:solidFill>
                <a:latin typeface="Times New Roman" panose="02020603050405020304" pitchFamily="18" charset="0"/>
                <a:cs typeface="Times New Roman" panose="02020603050405020304" pitchFamily="18" charset="0"/>
              </a:rPr>
            </a:br>
            <a:endParaRPr lang="lt-LT" i="1" dirty="0">
              <a:solidFill>
                <a:srgbClr val="FF0000"/>
              </a:solidFill>
              <a:latin typeface="Times New Roman" panose="02020603050405020304" pitchFamily="18" charset="0"/>
              <a:cs typeface="Times New Roman" panose="02020603050405020304" pitchFamily="18" charset="0"/>
            </a:endParaRPr>
          </a:p>
        </p:txBody>
      </p:sp>
      <p:pic>
        <p:nvPicPr>
          <p:cNvPr id="2050" name="Picture 2" descr="Ar kyšis yra padėka ir ar padėka yra kyšis? » SAVAITĖ – viskas, kas svarbu,  įdomu ir naudinga.">
            <a:extLst>
              <a:ext uri="{FF2B5EF4-FFF2-40B4-BE49-F238E27FC236}">
                <a16:creationId xmlns:a16="http://schemas.microsoft.com/office/drawing/2014/main" id="{B9EE71E2-1D45-AD21-4C57-2314A31ABAA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4557" y="3858936"/>
            <a:ext cx="4546834" cy="279042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2CF531D-11C9-7D4D-D19F-9690530DA61B}"/>
              </a:ext>
            </a:extLst>
          </p:cNvPr>
          <p:cNvSpPr txBox="1"/>
          <p:nvPr/>
        </p:nvSpPr>
        <p:spPr>
          <a:xfrm>
            <a:off x="243281" y="1023457"/>
            <a:ext cx="11635530" cy="3416320"/>
          </a:xfrm>
          <a:prstGeom prst="rect">
            <a:avLst/>
          </a:prstGeom>
          <a:noFill/>
        </p:spPr>
        <p:txBody>
          <a:bodyPr wrap="square">
            <a:spAutoFit/>
          </a:bodyPr>
          <a:lstStyle/>
          <a:p>
            <a:pPr marL="285750" indent="-285750" algn="just">
              <a:buFont typeface="Wingdings" panose="05000000000000000000" pitchFamily="2" charset="2"/>
              <a:buChar char="v"/>
            </a:pPr>
            <a:r>
              <a:rPr lang="lt-LT" sz="1800" dirty="0">
                <a:effectLst/>
                <a:latin typeface="Times New Roman" panose="02020603050405020304" pitchFamily="18" charset="0"/>
                <a:ea typeface="Times New Roman" panose="02020603050405020304" pitchFamily="18" charset="0"/>
              </a:rPr>
              <a:t>Darbuotojas, gavęs dovaną ir manydamas, kad jos vertė gali viršyti 150 eurų, nedelsdamas, bet ne vėliau kaip per 5 darbo dienas nuo jos gavimo dienos informuoja (el. paštu ar tiesiogiai atvykus ir užpildžius Dovanos perdavimo aktą) už korupcijos prevenciją Administracijoje atsakingą asmenį  ir jam perduoda šią dovaną; </a:t>
            </a:r>
          </a:p>
          <a:p>
            <a:pPr marL="285750" indent="-285750"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Jeigu Darbuotojas gautos dovanos, kurios vertė galimai viršija 150 eurų, neturi galimybių perduoti per nustatytą terminą dėl komandiruotės, ligos, atostogų ar kito laikino nebuvimo darbe atvejo, jis apie gautą dovaną informuoja už korupcijos prevenciją atsakingą asmenį  ir perduoda jam dovaną per 5 darbo dienas nuo komandiruotės, ligos, atostogų ar kito laikino nebuvimo darbe pabaigos;</a:t>
            </a:r>
          </a:p>
          <a:p>
            <a:pPr marL="285750" indent="-285750"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 Pagal šį Tvarkos aprašą tai, kas perduodama Darbuotojui, kai tai susiję su jo tarnybine padėtimi ar tarnybinėmis pareigomis bei neatitinka Lietuvos Respublikos viešųjų ir privačių interesų derinimo įstatymo 13 straipsnio 2 dalies nuostatų, yra neteisėtas atlygis. Jeigu Darbuotojui norima įteikti neteisėtą atlygį, turi būti atsisakoma jį priimti. Apie tokius atvejus Darbuotojas privalo informuoti už korupcijos prevenciją Administracijoje atsakingą asmenį.</a:t>
            </a:r>
          </a:p>
          <a:p>
            <a:pPr marL="285750" indent="-285750">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5443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58BC474-9880-081E-6C6E-45B0892CC501}"/>
              </a:ext>
            </a:extLst>
          </p:cNvPr>
          <p:cNvSpPr>
            <a:spLocks noGrp="1"/>
          </p:cNvSpPr>
          <p:nvPr>
            <p:ph type="title"/>
          </p:nvPr>
        </p:nvSpPr>
        <p:spPr>
          <a:xfrm>
            <a:off x="251670" y="184559"/>
            <a:ext cx="11543251" cy="545283"/>
          </a:xfrm>
        </p:spPr>
        <p:txBody>
          <a:bodyPr>
            <a:normAutofit fontScale="90000"/>
          </a:bodyPr>
          <a:lstStyle/>
          <a:p>
            <a:r>
              <a:rPr lang="lt-LT" sz="2800" b="1" dirty="0">
                <a:latin typeface="Times New Roman" panose="02020603050405020304" pitchFamily="18" charset="0"/>
                <a:cs typeface="Times New Roman" panose="02020603050405020304" pitchFamily="18" charset="0"/>
              </a:rPr>
              <a:t>                     </a:t>
            </a:r>
            <a:r>
              <a:rPr lang="lt-LT" sz="2800" b="1" i="1" dirty="0">
                <a:solidFill>
                  <a:srgbClr val="FF0000"/>
                </a:solidFill>
                <a:latin typeface="Times New Roman" panose="02020603050405020304" pitchFamily="18" charset="0"/>
                <a:cs typeface="Times New Roman" panose="02020603050405020304" pitchFamily="18" charset="0"/>
              </a:rPr>
              <a:t>DOVANŲ ĮVERTINIMAS, REGISTRAVIMAS IR APSKAITA</a:t>
            </a:r>
            <a:br>
              <a:rPr lang="lt-LT" sz="2800" dirty="0">
                <a:latin typeface="Times New Roman" panose="02020603050405020304" pitchFamily="18" charset="0"/>
                <a:cs typeface="Times New Roman" panose="02020603050405020304" pitchFamily="18" charset="0"/>
              </a:rPr>
            </a:br>
            <a:endParaRPr lang="lt-LT" sz="2800"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92B47528-9D64-45E9-4CC0-4F2B6B9BC45E}"/>
              </a:ext>
            </a:extLst>
          </p:cNvPr>
          <p:cNvSpPr>
            <a:spLocks noGrp="1"/>
          </p:cNvSpPr>
          <p:nvPr>
            <p:ph idx="1"/>
          </p:nvPr>
        </p:nvSpPr>
        <p:spPr>
          <a:xfrm>
            <a:off x="151002" y="872455"/>
            <a:ext cx="11905376" cy="5800986"/>
          </a:xfrm>
        </p:spPr>
        <p:txBody>
          <a:bodyPr>
            <a:normAutofit fontScale="92500"/>
          </a:bodyPr>
          <a:lstStyle/>
          <a:p>
            <a:pPr algn="just">
              <a:buFont typeface="Wingdings" panose="05000000000000000000" pitchFamily="2" charset="2"/>
              <a:buChar char="v"/>
            </a:pPr>
            <a:r>
              <a:rPr lang="lt-LT" sz="1900" dirty="0">
                <a:latin typeface="Times New Roman" panose="02020603050405020304" pitchFamily="18" charset="0"/>
                <a:cs typeface="Times New Roman" panose="02020603050405020304" pitchFamily="18" charset="0"/>
              </a:rPr>
              <a:t>Už korupcijos prevenciją Administracijoje atsakingas asmuo, iš Darbuotojo gavęs informaciją apie jo gautą dovaną, inicijuoja dovanos vertinimą, šiam tikslui Administracijos direktoriaus įsakymu įsteigta Šilalės rajono savivaldybės administracijos dovanų, gautų pagal tarptautinį protokolą ar tradicijas, reprezentacijai skirtų dovanų vertinimo komisija.</a:t>
            </a:r>
          </a:p>
          <a:p>
            <a:pPr algn="just">
              <a:buFont typeface="Wingdings" panose="05000000000000000000" pitchFamily="2" charset="2"/>
              <a:buChar char="v"/>
            </a:pPr>
            <a:r>
              <a:rPr lang="lt-LT" sz="1900" dirty="0">
                <a:latin typeface="Times New Roman" panose="02020603050405020304" pitchFamily="18" charset="0"/>
                <a:cs typeface="Times New Roman" panose="02020603050405020304" pitchFamily="18" charset="0"/>
              </a:rPr>
              <a:t>Dovanos vertė nustatoma vadovaujantis šiuose teisės aktuose nurodytais vertinimo kriterijais:</a:t>
            </a:r>
          </a:p>
          <a:p>
            <a:pPr algn="just">
              <a:buFont typeface="Wingdings" panose="05000000000000000000" pitchFamily="2" charset="2"/>
              <a:buChar char="v"/>
            </a:pPr>
            <a:r>
              <a:rPr lang="lt-LT" sz="1900" i="1" dirty="0">
                <a:latin typeface="Times New Roman" panose="02020603050405020304" pitchFamily="18" charset="0"/>
                <a:cs typeface="Times New Roman" panose="02020603050405020304" pitchFamily="18" charset="0"/>
              </a:rPr>
              <a:t>Lietuvos Respublikos turto ir verslo vertinimo pagrindų įstatymas;</a:t>
            </a:r>
          </a:p>
          <a:p>
            <a:pPr algn="just">
              <a:buFont typeface="Wingdings" panose="05000000000000000000" pitchFamily="2" charset="2"/>
              <a:buChar char="v"/>
            </a:pPr>
            <a:r>
              <a:rPr lang="lt-LT" sz="1900" i="1" dirty="0">
                <a:latin typeface="Times New Roman" panose="02020603050405020304" pitchFamily="18" charset="0"/>
                <a:cs typeface="Times New Roman" panose="02020603050405020304" pitchFamily="18" charset="0"/>
              </a:rPr>
              <a:t>Turto ir verslo vertinimo metodika, patvirtinta Lietuvos Respublikos finansų ministro 2012 m. balandžio 27 d. įsakymu Nr. 1K-159 „Dėl Turto ir verslo vertinimo metodikos patvirtinimo“.</a:t>
            </a:r>
          </a:p>
          <a:p>
            <a:pPr algn="just">
              <a:buFont typeface="Wingdings" panose="05000000000000000000" pitchFamily="2" charset="2"/>
              <a:buChar char="v"/>
            </a:pPr>
            <a:r>
              <a:rPr lang="lt-LT" sz="1900" dirty="0">
                <a:latin typeface="Times New Roman" panose="02020603050405020304" pitchFamily="18" charset="0"/>
                <a:cs typeface="Times New Roman" panose="02020603050405020304" pitchFamily="18" charset="0"/>
              </a:rPr>
              <a:t>Sprendimas dėl dovanos vertinimo priimamas vertinimo metu Komisijos posėdyje dalyvavusių asmenų balsų dauguma, balsams pasiskirsčius po lygiai lemia Komisijos pirmininko balsas. Kiekvienas komisijos narys turi po vieną balsą;</a:t>
            </a:r>
          </a:p>
          <a:p>
            <a:pPr algn="just">
              <a:buFont typeface="Wingdings" panose="05000000000000000000" pitchFamily="2" charset="2"/>
              <a:buChar char="v"/>
            </a:pPr>
            <a:r>
              <a:rPr lang="lt-LT" sz="1900" dirty="0">
                <a:latin typeface="Times New Roman" panose="02020603050405020304" pitchFamily="18" charset="0"/>
                <a:cs typeface="Times New Roman" panose="02020603050405020304" pitchFamily="18" charset="0"/>
              </a:rPr>
              <a:t>Komisijai nustačius dovanos vertę, dovana yra užregistruojama: už korupcijos prevenciją Administracijoje atsakingas asmuo užpildo Dovanos vertinimo aktą, kuris saugomas Dokumentų valdymo sistemoje (toliau – DVS). Visi asmenys, dalyvavę vertinant dovaną, pasirašo</a:t>
            </a:r>
            <a:r>
              <a:rPr lang="lt-LT" sz="1900" i="1" dirty="0">
                <a:latin typeface="Times New Roman" panose="02020603050405020304" pitchFamily="18" charset="0"/>
                <a:cs typeface="Times New Roman" panose="02020603050405020304" pitchFamily="18" charset="0"/>
              </a:rPr>
              <a:t> </a:t>
            </a:r>
            <a:r>
              <a:rPr lang="lt-LT" sz="1900" dirty="0">
                <a:latin typeface="Times New Roman" panose="02020603050405020304" pitchFamily="18" charset="0"/>
                <a:cs typeface="Times New Roman" panose="02020603050405020304" pitchFamily="18" charset="0"/>
              </a:rPr>
              <a:t>Dovanos vertinimo aktą ir, jeigu būtina, įrašo komentarus DVS;</a:t>
            </a:r>
          </a:p>
          <a:p>
            <a:pPr algn="just">
              <a:buFont typeface="Wingdings" panose="05000000000000000000" pitchFamily="2" charset="2"/>
              <a:buChar char="v"/>
            </a:pPr>
            <a:r>
              <a:rPr lang="lt-LT" sz="1900" dirty="0">
                <a:latin typeface="Times New Roman" panose="02020603050405020304" pitchFamily="18" charset="0"/>
                <a:cs typeface="Times New Roman" panose="02020603050405020304" pitchFamily="18" charset="0"/>
              </a:rPr>
              <a:t>Jeigu dovanos vertė yra akivaizdi, ją galima nustatyti iš tiesiogiai nurodytos kainos (pavyzdžiui, kainos žymos, priklijuotos etiketės ar pan.), tokiu atveju dovanos vertinimas neatliekamas, o už korupcijos prevenciją Administracijoje atsakingas asmuo, sudarydamas Dovanos vertinimo aktą, pastabose pažymi, kokiu būdu buvo nustatyta vertė, ir užregistruoja jį DVS;</a:t>
            </a:r>
          </a:p>
          <a:p>
            <a:pPr algn="just">
              <a:buFont typeface="Wingdings" panose="05000000000000000000" pitchFamily="2" charset="2"/>
              <a:buChar char="v"/>
            </a:pPr>
            <a:r>
              <a:rPr lang="lt-LT" sz="1900" dirty="0">
                <a:latin typeface="Times New Roman" panose="02020603050405020304" pitchFamily="18" charset="0"/>
                <a:cs typeface="Times New Roman" panose="02020603050405020304" pitchFamily="18" charset="0"/>
              </a:rPr>
              <a:t>Kiekviena dovana vertinama eiliškumo tvarka individualiai. Kai Dovaną sudaro keletas skirtingų daiktų, jų vertė yra sumuojama ir į Dovanos vertinimo aktą įrašoma bendra Dovanos vertė vienu registracijos numeriu. </a:t>
            </a: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9994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BEE8C73-4D7B-A8E3-51E6-1191C5D559A2}"/>
              </a:ext>
            </a:extLst>
          </p:cNvPr>
          <p:cNvSpPr>
            <a:spLocks noGrp="1"/>
          </p:cNvSpPr>
          <p:nvPr>
            <p:ph type="title"/>
          </p:nvPr>
        </p:nvSpPr>
        <p:spPr>
          <a:xfrm>
            <a:off x="685801" y="176169"/>
            <a:ext cx="10131425" cy="545284"/>
          </a:xfrm>
        </p:spPr>
        <p:txBody>
          <a:bodyPr>
            <a:normAutofit fontScale="90000"/>
          </a:bodyPr>
          <a:lstStyle/>
          <a:p>
            <a:endParaRPr lang="lt-LT" dirty="0"/>
          </a:p>
        </p:txBody>
      </p:sp>
      <p:sp>
        <p:nvSpPr>
          <p:cNvPr id="3" name="Turinio vietos rezervavimo ženklas 2">
            <a:extLst>
              <a:ext uri="{FF2B5EF4-FFF2-40B4-BE49-F238E27FC236}">
                <a16:creationId xmlns:a16="http://schemas.microsoft.com/office/drawing/2014/main" id="{6AEA2F73-7D4E-1E9F-2E2A-DB8AEC6CF133}"/>
              </a:ext>
            </a:extLst>
          </p:cNvPr>
          <p:cNvSpPr>
            <a:spLocks noGrp="1"/>
          </p:cNvSpPr>
          <p:nvPr>
            <p:ph idx="1"/>
          </p:nvPr>
        </p:nvSpPr>
        <p:spPr>
          <a:xfrm>
            <a:off x="276837" y="838899"/>
            <a:ext cx="11652308" cy="4952302"/>
          </a:xfrm>
        </p:spPr>
        <p:txBody>
          <a:bodyPr/>
          <a:lstStyle/>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Jeigu vertinimo metu nustatoma, kad dovanos vertė neviršija 150 eurų, tokia dovana į apskaitą netraukiama. Administracija gali pasirinkti vieną ar kelis į apskaitą neįtrauktos dovanos naudojimo variantus:</a:t>
            </a:r>
          </a:p>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Dovana grąžinama dovaną gavusiam Darbuotojui ir ji tampa jo nuosavybe. Darbuotojas gali su dovana elgtis taip, kaip jam atrodo priimtina. Darbuotojo pageidavimu dovana gali būti užregistruojama ir perduodama Administracijai (naudoti, eksponuoti ir pan.). Dovana (išskyrus vardines dovanas) lieka Administracijoje ir, jeigu yra galimybė, naudojama darbo reikmėms, gauta dovana atiduodama labdarai.</a:t>
            </a:r>
          </a:p>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Už korupcijos prevenciją Administracijoje atsakingas asmuo gali pareikalauti Darbuotojo pateikti dovaną vertinti, jeigu kyla įtarimų, kad jos vertė didesnė nei 150 eurų, arba gauta daugiau dovanų, nei pateikta vertinti, ir pan.</a:t>
            </a:r>
          </a:p>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Dovana, kurios vertė didesnė nei 150 eurų, yra laikoma dovana ir yra laikoma Šilalės rajono savivaldybės (toliau – Savivaldybė) nuosavybe. Tokią dovaną už korupcijos prevenciją Administracijoje atsakingas asmuo perduoda Administracijos darbuotojui, materialiai atsakingam už Administracijos ilgalaikį ir trumpalaikį materialųjį turtą bei jo apskaitos tvarkymą ir kontrolę. </a:t>
            </a:r>
          </a:p>
          <a:p>
            <a:endParaRPr lang="lt-LT" dirty="0"/>
          </a:p>
        </p:txBody>
      </p:sp>
    </p:spTree>
    <p:extLst>
      <p:ext uri="{BB962C8B-B14F-4D97-AF65-F5344CB8AC3E}">
        <p14:creationId xmlns:p14="http://schemas.microsoft.com/office/powerpoint/2010/main" val="2973541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7A3377-742E-8CA6-8481-F69C73AD5174}"/>
              </a:ext>
            </a:extLst>
          </p:cNvPr>
          <p:cNvSpPr>
            <a:spLocks noGrp="1"/>
          </p:cNvSpPr>
          <p:nvPr>
            <p:ph type="title"/>
          </p:nvPr>
        </p:nvSpPr>
        <p:spPr>
          <a:xfrm>
            <a:off x="685801" y="609601"/>
            <a:ext cx="10131425" cy="724250"/>
          </a:xfrm>
        </p:spPr>
        <p:txBody>
          <a:bodyPr>
            <a:normAutofit fontScale="90000"/>
          </a:bodyPr>
          <a:lstStyle/>
          <a:p>
            <a:pPr algn="ctr"/>
            <a:r>
              <a:rPr lang="lt-LT" sz="2800" b="1" i="1" dirty="0">
                <a:solidFill>
                  <a:srgbClr val="FF0000"/>
                </a:solidFill>
                <a:latin typeface="Times New Roman" panose="02020603050405020304" pitchFamily="18" charset="0"/>
                <a:cs typeface="Times New Roman" panose="02020603050405020304" pitchFamily="18" charset="0"/>
              </a:rPr>
              <a:t>KOMISIJOS DARBO ORGANIZAVIMAS </a:t>
            </a:r>
            <a:br>
              <a:rPr lang="lt-LT" dirty="0"/>
            </a:br>
            <a:endParaRPr lang="lt-LT" dirty="0"/>
          </a:p>
        </p:txBody>
      </p:sp>
      <p:sp>
        <p:nvSpPr>
          <p:cNvPr id="3" name="Turinio vietos rezervavimo ženklas 2">
            <a:extLst>
              <a:ext uri="{FF2B5EF4-FFF2-40B4-BE49-F238E27FC236}">
                <a16:creationId xmlns:a16="http://schemas.microsoft.com/office/drawing/2014/main" id="{5363E85D-D366-FF9F-196E-61B228150655}"/>
              </a:ext>
            </a:extLst>
          </p:cNvPr>
          <p:cNvSpPr>
            <a:spLocks noGrp="1"/>
          </p:cNvSpPr>
          <p:nvPr>
            <p:ph idx="1"/>
          </p:nvPr>
        </p:nvSpPr>
        <p:spPr>
          <a:xfrm>
            <a:off x="226503" y="1040235"/>
            <a:ext cx="11752976" cy="4750965"/>
          </a:xfrm>
        </p:spPr>
        <p:txBody>
          <a:bodyPr>
            <a:normAutofit lnSpcReduction="10000"/>
          </a:bodyPr>
          <a:lstStyle/>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Administracijos direktoriaus įsakymu sudaryta Komisija yra nuolatinė. Komisija sudaroma iš ne mažiau kaip 3 Komisijos narių – Komisijos pirmininko, Komisijos pirmininko pavaduotojo ir bent 1 Komisijos nario, kurie gali dalyvauti Komisijos darbe tik pasirašę Konfidencialumo </a:t>
            </a:r>
            <a:r>
              <a:rPr lang="lt-LT" dirty="0"/>
              <a:t> </a:t>
            </a:r>
            <a:r>
              <a:rPr lang="lt-LT" dirty="0">
                <a:latin typeface="Times New Roman" panose="02020603050405020304" pitchFamily="18" charset="0"/>
                <a:cs typeface="Times New Roman" panose="02020603050405020304" pitchFamily="18" charset="0"/>
              </a:rPr>
              <a:t>pasižadėjimą; </a:t>
            </a:r>
          </a:p>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Komisijos veiklą organizuoja ir jai vadovauja Komisijos pirmininkas, kurio kandidatūrą kartu su Komisijos sudėtimi įsakymu patvirtina Administracijos direktorius;</a:t>
            </a:r>
          </a:p>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.Komisija sprendimus dėl dovanų vertinimo priima posėdžiuose. Komisijos posėdis laikomas teisėtu, kai jame dalyvauja ne mažiau kaip pusė Komisijos narių. Komisijos posėdžiai protokoluojami Komisijos sekretoriaus, kurio kandidatūrą įsakymu patvirtina Administracijos direktorius ir kuris taip pat  gali dalyvauti Komisijos darbe tik pasirašęs Konfidencialumo pasižadėjimą. Protokolą pasirašo Komisijos pirmininkas ir Komisijos sekretorius;</a:t>
            </a:r>
          </a:p>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Komisijos posėdžių metu gali būti daromi garso įrašai. Posėdžio garso įrašų darymo tikslas – surašyti tikslų posėdžio protokolą. Posėdžio protokolas surašomas ne vėliau kaip per 5 darbo dienas po posėdžio. Parengus Komisijos posėdžio protokolą, garso įrašas sunaikinamas. </a:t>
            </a:r>
          </a:p>
          <a:p>
            <a:pPr algn="just">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49893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627F7D4-DAFF-ED9E-7B29-CFB31D7C8B21}"/>
              </a:ext>
            </a:extLst>
          </p:cNvPr>
          <p:cNvSpPr>
            <a:spLocks noGrp="1"/>
          </p:cNvSpPr>
          <p:nvPr>
            <p:ph type="title"/>
          </p:nvPr>
        </p:nvSpPr>
        <p:spPr>
          <a:xfrm>
            <a:off x="201337" y="159392"/>
            <a:ext cx="11853644" cy="1224791"/>
          </a:xfrm>
        </p:spPr>
        <p:txBody>
          <a:bodyPr/>
          <a:lstStyle/>
          <a:p>
            <a:r>
              <a:rPr lang="lt-LT" b="1" i="1" dirty="0">
                <a:solidFill>
                  <a:srgbClr val="FF0000"/>
                </a:solidFill>
                <a:latin typeface="Times New Roman" panose="02020603050405020304" pitchFamily="18" charset="0"/>
                <a:cs typeface="Times New Roman" panose="02020603050405020304" pitchFamily="18" charset="0"/>
              </a:rPr>
              <a:t>             KOMISIJOS DARBO ORGANIZAVIMAS </a:t>
            </a:r>
            <a:endParaRPr lang="lt-LT" dirty="0"/>
          </a:p>
        </p:txBody>
      </p:sp>
      <p:sp>
        <p:nvSpPr>
          <p:cNvPr id="3" name="Turinio vietos rezervavimo ženklas 2">
            <a:extLst>
              <a:ext uri="{FF2B5EF4-FFF2-40B4-BE49-F238E27FC236}">
                <a16:creationId xmlns:a16="http://schemas.microsoft.com/office/drawing/2014/main" id="{91D7EF6C-B395-DDC7-C325-FFFAD51D3F78}"/>
              </a:ext>
            </a:extLst>
          </p:cNvPr>
          <p:cNvSpPr>
            <a:spLocks noGrp="1"/>
          </p:cNvSpPr>
          <p:nvPr>
            <p:ph idx="1"/>
          </p:nvPr>
        </p:nvSpPr>
        <p:spPr>
          <a:xfrm>
            <a:off x="310393" y="1652630"/>
            <a:ext cx="11434195" cy="4790115"/>
          </a:xfrm>
        </p:spPr>
        <p:txBody>
          <a:bodyPr>
            <a:normAutofit/>
          </a:bodyPr>
          <a:lstStyle/>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Komisijos pirmininkas, iš asmens, atsakingo už korupcijos prevenciją Administracijoje, gavęs informaciją apie Darbuotojo gautą dovaną, per 10 darbo dienų po sužinojimo apie dovanos gavimą inicijuoja ir organizuoja Komisijos posėdį;</a:t>
            </a:r>
          </a:p>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Į Komisijos posėdį gali būti kviečiamas dovaną gavęs asmuo. Komisija taip pat turi teisę kviesti į Komisijos posėdžius specialių žinių ar informacijos turinčius Administracijos valstybės tarnautojus ar darbuotojus, dirbančius pagal darbo sutartį, jeigu tai susiję su svarstytinais klausimais, konsultuotis su Vyriausiosios tarnybinės etikos komisija dėl dovanos vertinimo;</a:t>
            </a:r>
          </a:p>
          <a:p>
            <a:pPr algn="just">
              <a:buFont typeface="Wingdings" panose="05000000000000000000" pitchFamily="2" charset="2"/>
              <a:buChar char="v"/>
            </a:pPr>
            <a:r>
              <a:rPr lang="lt-LT" dirty="0">
                <a:latin typeface="Times New Roman" panose="02020603050405020304" pitchFamily="18" charset="0"/>
                <a:cs typeface="Times New Roman" panose="02020603050405020304" pitchFamily="18" charset="0"/>
              </a:rPr>
              <a:t>Komisijos veiklos dokumentai (dovanos vertinimo aktai, susirašinėjimo medžiaga, kiti dokumentai, susiję su svarstytinais klausimais) registruojami DVS atitinkamoje byloje, prie kurios prieigą turi tik Komisijos nariai, Komisijos sekretorius bei už korupcijos prevenciją Administracijoje atsakingas asmuo,  ir saugomi teisės aktų nustatyta tvarka.</a:t>
            </a:r>
          </a:p>
          <a:p>
            <a:pPr marL="0" indent="0" algn="just">
              <a:buNone/>
            </a:pPr>
            <a:r>
              <a:rPr lang="lt-LT" b="1" dirty="0">
                <a:latin typeface="Times New Roman" panose="02020603050405020304" pitchFamily="18" charset="0"/>
                <a:cs typeface="Times New Roman" panose="02020603050405020304" pitchFamily="18" charset="0"/>
              </a:rPr>
              <a:t> </a:t>
            </a:r>
            <a:endParaRPr lang="lt-LT"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lt-LT" sz="2000" b="1" u="sng" dirty="0">
                <a:solidFill>
                  <a:srgbClr val="FFC000"/>
                </a:solidFill>
                <a:latin typeface="Times New Roman" panose="02020603050405020304" pitchFamily="18" charset="0"/>
                <a:cs typeface="Times New Roman" panose="02020603050405020304" pitchFamily="18" charset="0"/>
              </a:rPr>
              <a:t>Su </a:t>
            </a:r>
            <a:r>
              <a:rPr lang="en-US" sz="2000" b="1" u="sng" dirty="0" err="1">
                <a:solidFill>
                  <a:srgbClr val="FFC000"/>
                </a:solidFill>
                <a:latin typeface="Times New Roman" panose="02020603050405020304" pitchFamily="18" charset="0"/>
                <a:cs typeface="Times New Roman" panose="02020603050405020304" pitchFamily="18" charset="0"/>
              </a:rPr>
              <a:t>Tvarkos</a:t>
            </a:r>
            <a:r>
              <a:rPr lang="en-US" sz="2000" b="1" u="sng" dirty="0">
                <a:solidFill>
                  <a:srgbClr val="FFC000"/>
                </a:solidFill>
                <a:latin typeface="Times New Roman" panose="02020603050405020304" pitchFamily="18" charset="0"/>
                <a:cs typeface="Times New Roman" panose="02020603050405020304" pitchFamily="18" charset="0"/>
              </a:rPr>
              <a:t> </a:t>
            </a:r>
            <a:r>
              <a:rPr lang="en-US" sz="2000" b="1" u="sng" dirty="0" err="1">
                <a:solidFill>
                  <a:srgbClr val="FFC000"/>
                </a:solidFill>
                <a:latin typeface="Times New Roman" panose="02020603050405020304" pitchFamily="18" charset="0"/>
                <a:cs typeface="Times New Roman" panose="02020603050405020304" pitchFamily="18" charset="0"/>
              </a:rPr>
              <a:t>apra</a:t>
            </a:r>
            <a:r>
              <a:rPr lang="lt-LT" sz="2000" b="1" u="sng">
                <a:solidFill>
                  <a:srgbClr val="FFC000"/>
                </a:solidFill>
                <a:latin typeface="Times New Roman" panose="02020603050405020304" pitchFamily="18" charset="0"/>
                <a:cs typeface="Times New Roman" panose="02020603050405020304" pitchFamily="18" charset="0"/>
              </a:rPr>
              <a:t>š</a:t>
            </a:r>
            <a:r>
              <a:rPr lang="en-US" sz="2000" b="1" u="sng">
                <a:solidFill>
                  <a:srgbClr val="FFC000"/>
                </a:solidFill>
                <a:latin typeface="Times New Roman" panose="02020603050405020304" pitchFamily="18" charset="0"/>
                <a:cs typeface="Times New Roman" panose="02020603050405020304" pitchFamily="18" charset="0"/>
              </a:rPr>
              <a:t>u</a:t>
            </a:r>
            <a:r>
              <a:rPr lang="lt-LT" sz="2000" b="1" u="sng" dirty="0">
                <a:solidFill>
                  <a:srgbClr val="FFC000"/>
                </a:solidFill>
                <a:latin typeface="Times New Roman" panose="02020603050405020304" pitchFamily="18" charset="0"/>
                <a:cs typeface="Times New Roman" panose="02020603050405020304" pitchFamily="18" charset="0"/>
              </a:rPr>
              <a:t> visi darbuotojai supažindinami per DVS.</a:t>
            </a:r>
          </a:p>
          <a:p>
            <a:pPr algn="just">
              <a:buFont typeface="Wingdings" panose="05000000000000000000" pitchFamily="2" charset="2"/>
              <a:buChar char="v"/>
            </a:pPr>
            <a:r>
              <a:rPr lang="lt-LT" sz="2000" b="1" u="sng" dirty="0">
                <a:solidFill>
                  <a:srgbClr val="FFC000"/>
                </a:solidFill>
                <a:latin typeface="Times New Roman" panose="02020603050405020304" pitchFamily="18" charset="0"/>
                <a:cs typeface="Times New Roman" panose="02020603050405020304" pitchFamily="18" charset="0"/>
              </a:rPr>
              <a:t>Asmenys, pažeidę šio Tvarkos aprašo reikalavimus, atsako teisės aktų nustatyta tvarka.</a:t>
            </a:r>
          </a:p>
          <a:p>
            <a:endParaRPr lang="lt-LT" sz="2000" dirty="0">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845669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91A0E82-41BC-A4AE-1E62-09ADBB89C077}"/>
              </a:ext>
            </a:extLst>
          </p:cNvPr>
          <p:cNvSpPr>
            <a:spLocks noGrp="1"/>
          </p:cNvSpPr>
          <p:nvPr>
            <p:ph type="title"/>
          </p:nvPr>
        </p:nvSpPr>
        <p:spPr>
          <a:xfrm>
            <a:off x="685801" y="268449"/>
            <a:ext cx="10131425" cy="981512"/>
          </a:xfrm>
        </p:spPr>
        <p:txBody>
          <a:bodyPr/>
          <a:lstStyle/>
          <a:p>
            <a:pPr algn="ctr"/>
            <a:r>
              <a:rPr lang="lt-LT" b="1" i="1" dirty="0">
                <a:solidFill>
                  <a:srgbClr val="FF0000"/>
                </a:solidFill>
                <a:latin typeface="Times New Roman" panose="02020603050405020304" pitchFamily="18" charset="0"/>
                <a:cs typeface="Times New Roman" panose="02020603050405020304" pitchFamily="18" charset="0"/>
              </a:rPr>
              <a:t>KLAUSIMAI/DISKUSIJA</a:t>
            </a:r>
          </a:p>
        </p:txBody>
      </p:sp>
      <p:sp>
        <p:nvSpPr>
          <p:cNvPr id="3" name="Turinio vietos rezervavimo ženklas 2">
            <a:extLst>
              <a:ext uri="{FF2B5EF4-FFF2-40B4-BE49-F238E27FC236}">
                <a16:creationId xmlns:a16="http://schemas.microsoft.com/office/drawing/2014/main" id="{751AF3A6-A119-CDAB-E7C9-222E90D6DFA4}"/>
              </a:ext>
            </a:extLst>
          </p:cNvPr>
          <p:cNvSpPr>
            <a:spLocks noGrp="1"/>
          </p:cNvSpPr>
          <p:nvPr>
            <p:ph idx="1"/>
          </p:nvPr>
        </p:nvSpPr>
        <p:spPr>
          <a:xfrm>
            <a:off x="3580003" y="4557102"/>
            <a:ext cx="7570053" cy="1745826"/>
          </a:xfrm>
        </p:spPr>
        <p:txBody>
          <a:bodyPr>
            <a:normAutofit/>
          </a:bodyPr>
          <a:lstStyle/>
          <a:p>
            <a:pPr marL="0" indent="0" algn="ctr">
              <a:buNone/>
            </a:pPr>
            <a:r>
              <a:rPr lang="lt-LT" sz="4000" dirty="0">
                <a:latin typeface="Times New Roman" panose="02020603050405020304" pitchFamily="18" charset="0"/>
                <a:cs typeface="Times New Roman" panose="02020603050405020304" pitchFamily="18" charset="0"/>
              </a:rPr>
              <a:t>                                                    </a:t>
            </a:r>
          </a:p>
          <a:p>
            <a:pPr marL="0" indent="0" algn="ctr">
              <a:buNone/>
            </a:pPr>
            <a:endParaRPr lang="lt-LT" sz="4000" dirty="0">
              <a:latin typeface="Times New Roman" panose="02020603050405020304" pitchFamily="18" charset="0"/>
              <a:cs typeface="Times New Roman" panose="02020603050405020304" pitchFamily="18" charset="0"/>
            </a:endParaRPr>
          </a:p>
        </p:txBody>
      </p:sp>
      <p:pic>
        <p:nvPicPr>
          <p:cNvPr id="1026" name="Picture 2" descr="Dažnai užduodami klausimai: kas, kaip, kodėl... - Dviraciu-laikikliai.lt">
            <a:extLst>
              <a:ext uri="{FF2B5EF4-FFF2-40B4-BE49-F238E27FC236}">
                <a16:creationId xmlns:a16="http://schemas.microsoft.com/office/drawing/2014/main" id="{0CA52598-23CF-09DF-51F1-2AA34141F1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7347" y="1249961"/>
            <a:ext cx="10601208" cy="520956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78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4DA0263-B24B-43A2-591B-066E2423AB93}"/>
              </a:ext>
            </a:extLst>
          </p:cNvPr>
          <p:cNvSpPr>
            <a:spLocks noGrp="1"/>
          </p:cNvSpPr>
          <p:nvPr>
            <p:ph type="title"/>
          </p:nvPr>
        </p:nvSpPr>
        <p:spPr/>
        <p:txBody>
          <a:bodyPr>
            <a:normAutofit fontScale="90000"/>
          </a:bodyPr>
          <a:lstStyle/>
          <a:p>
            <a:r>
              <a:rPr lang="lt-LT" b="1" i="1" dirty="0">
                <a:solidFill>
                  <a:srgbClr val="FF0000"/>
                </a:solidFill>
                <a:latin typeface="Times New Roman" panose="02020603050405020304" pitchFamily="18" charset="0"/>
                <a:cs typeface="Times New Roman" panose="02020603050405020304" pitchFamily="18" charset="0"/>
              </a:rPr>
              <a:t>                           </a:t>
            </a:r>
            <a:r>
              <a:rPr lang="lt-LT" sz="6000" b="1" i="1" dirty="0">
                <a:solidFill>
                  <a:srgbClr val="FF0000"/>
                </a:solidFill>
                <a:latin typeface="Times New Roman" panose="02020603050405020304" pitchFamily="18" charset="0"/>
                <a:cs typeface="Times New Roman" panose="02020603050405020304" pitchFamily="18" charset="0"/>
              </a:rPr>
              <a:t>AČIŪ UŽ DĖMESĮ</a:t>
            </a:r>
            <a:br>
              <a:rPr lang="lt-LT" b="1" i="1" dirty="0">
                <a:solidFill>
                  <a:srgbClr val="FF0000"/>
                </a:solidFill>
                <a:latin typeface="Times New Roman" panose="02020603050405020304" pitchFamily="18" charset="0"/>
                <a:cs typeface="Times New Roman" panose="02020603050405020304" pitchFamily="18" charset="0"/>
              </a:rPr>
            </a:br>
            <a:endParaRPr lang="lt-LT" dirty="0"/>
          </a:p>
        </p:txBody>
      </p:sp>
      <p:pic>
        <p:nvPicPr>
          <p:cNvPr id="2050" name="Picture 2" descr="Darbalaukio fonai su paukščiais :: Darbalaukio fonų galerija | ltvirtove.lt">
            <a:extLst>
              <a:ext uri="{FF2B5EF4-FFF2-40B4-BE49-F238E27FC236}">
                <a16:creationId xmlns:a16="http://schemas.microsoft.com/office/drawing/2014/main" id="{AD58F4B3-1ACB-EA07-99AD-0D2E4381A84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9115" y="931177"/>
            <a:ext cx="11283193" cy="5805181"/>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6209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ngus">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{F280D7B6-60DB-4697-A716-975D75B3705E}TFb5ae2469-0bae-4978-b0e0-39dd046150ff91ee76b3-ef0d6699ad3d</Template>
  <TotalTime>4037</TotalTime>
  <Words>1489</Words>
  <Application>Microsoft Office PowerPoint</Application>
  <PresentationFormat>Plačiaekranė</PresentationFormat>
  <Paragraphs>60</Paragraphs>
  <Slides>10</Slides>
  <Notes>1</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10</vt:i4>
      </vt:variant>
    </vt:vector>
  </HeadingPairs>
  <TitlesOfParts>
    <vt:vector size="16" baseType="lpstr">
      <vt:lpstr>Arial</vt:lpstr>
      <vt:lpstr>Calibri</vt:lpstr>
      <vt:lpstr>Calibri Light</vt:lpstr>
      <vt:lpstr>Times New Roman</vt:lpstr>
      <vt:lpstr>Wingdings</vt:lpstr>
      <vt:lpstr>Dangus</vt:lpstr>
      <vt:lpstr>  šilalės rajono savivaldybės administracija</vt:lpstr>
      <vt:lpstr> Vadovaujantis Šilalės rajono savivaldybės administracijos direktoriaus 2025 m. lapkričio 25 d. įsakymu Nr. DIV-626 ,,Dėl Šilalės rajono savivaldybės administracijos dovanų gautų pagal tarptautinį protokolą ar tradicijas, taip pat reprezentacijai skirtų dovanų perdavimo, vertinimo, registravimo, saugojimo ir eksponavimo tvarkos aprašu, supažindinimas. </vt:lpstr>
      <vt:lpstr>SĄVOKOS</vt:lpstr>
      <vt:lpstr>DOVANŲ PERDAVIMAS ADMINISTRACIJAI </vt:lpstr>
      <vt:lpstr>                     DOVANŲ ĮVERTINIMAS, REGISTRAVIMAS IR APSKAITA </vt:lpstr>
      <vt:lpstr>„PowerPoint“ pateiktis</vt:lpstr>
      <vt:lpstr>KOMISIJOS DARBO ORGANIZAVIMAS  </vt:lpstr>
      <vt:lpstr>             KOMISIJOS DARBO ORGANIZAVIMAS </vt:lpstr>
      <vt:lpstr>KLAUSIMAI/DISKUSIJA</vt:lpstr>
      <vt:lpstr>                           AČIŪ UŽ DĖMESĮ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5</cp:revision>
  <dcterms:created xsi:type="dcterms:W3CDTF">2026-02-24T12:10:21Z</dcterms:created>
  <dcterms:modified xsi:type="dcterms:W3CDTF">2026-04-15T07:19:28Z</dcterms:modified>
</cp:coreProperties>
</file>