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1449" r:id="rId3"/>
    <p:sldId id="2145707700" r:id="rId4"/>
    <p:sldId id="257" r:id="rId5"/>
    <p:sldId id="2145707702" r:id="rId6"/>
    <p:sldId id="1996" r:id="rId7"/>
    <p:sldId id="2145707704" r:id="rId8"/>
    <p:sldId id="2145707705" r:id="rId9"/>
    <p:sldId id="2145707706" r:id="rId10"/>
    <p:sldId id="2145707707" r:id="rId11"/>
    <p:sldId id="2145707708" r:id="rId12"/>
    <p:sldId id="2145707709" r:id="rId13"/>
    <p:sldId id="2145707710" r:id="rId14"/>
    <p:sldId id="2145707711" r:id="rId15"/>
    <p:sldId id="2145707712" r:id="rId16"/>
    <p:sldId id="3335" r:id="rId17"/>
    <p:sldId id="2145707714" r:id="rId18"/>
    <p:sldId id="2145707713" r:id="rId19"/>
    <p:sldId id="2145707701" r:id="rId20"/>
    <p:sldId id="2145707715" r:id="rId21"/>
    <p:sldId id="259" r:id="rId22"/>
    <p:sldId id="680" r:id="rId23"/>
    <p:sldId id="1999" r:id="rId24"/>
    <p:sldId id="3367" r:id="rId25"/>
    <p:sldId id="2145707717" r:id="rId26"/>
    <p:sldId id="2145707718" r:id="rId27"/>
    <p:sldId id="2145707719" r:id="rId28"/>
    <p:sldId id="682" r:id="rId29"/>
    <p:sldId id="1845" r:id="rId30"/>
    <p:sldId id="2145707724" r:id="rId31"/>
    <p:sldId id="270" r:id="rId32"/>
    <p:sldId id="3342" r:id="rId33"/>
    <p:sldId id="2145707703" r:id="rId34"/>
    <p:sldId id="2145707641" r:id="rId35"/>
    <p:sldId id="2145707741" r:id="rId36"/>
    <p:sldId id="287" r:id="rId37"/>
    <p:sldId id="2145707752" r:id="rId38"/>
    <p:sldId id="272" r:id="rId39"/>
    <p:sldId id="2145707753" r:id="rId40"/>
    <p:sldId id="2145707755" r:id="rId41"/>
    <p:sldId id="2145707756" r:id="rId42"/>
    <p:sldId id="2145707757" r:id="rId43"/>
    <p:sldId id="2145707759" r:id="rId44"/>
    <p:sldId id="2145707734" r:id="rId4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'Tauragės sav. '!$H$20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'Tauragės sav. '!$J$19:$T$19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'Tauragės sav. '!$J$20:$T$20</c:f>
              <c:numCache>
                <c:formatCode>General</c:formatCode>
                <c:ptCount val="11"/>
                <c:pt idx="0">
                  <c:v>98.61</c:v>
                </c:pt>
                <c:pt idx="1">
                  <c:v>96.02</c:v>
                </c:pt>
                <c:pt idx="2">
                  <c:v>98.51</c:v>
                </c:pt>
                <c:pt idx="3">
                  <c:v>97.74</c:v>
                </c:pt>
                <c:pt idx="4">
                  <c:v>96.77</c:v>
                </c:pt>
                <c:pt idx="5">
                  <c:v>98.54</c:v>
                </c:pt>
                <c:pt idx="6">
                  <c:v>97.76</c:v>
                </c:pt>
                <c:pt idx="7">
                  <c:v>97.67</c:v>
                </c:pt>
                <c:pt idx="8">
                  <c:v>96.32</c:v>
                </c:pt>
                <c:pt idx="9">
                  <c:v>93.52</c:v>
                </c:pt>
                <c:pt idx="10">
                  <c:v>97.98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0F-4B5D-87C9-1F088B0C4914}"/>
            </c:ext>
          </c:extLst>
        </c:ser>
        <c:ser>
          <c:idx val="1"/>
          <c:order val="1"/>
          <c:tx>
            <c:strRef>
              <c:f>'Tauragės sav. '!$H$21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'Tauragės sav. '!$J$19:$T$19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'Tauragės sav. '!$J$21:$T$21</c:f>
              <c:numCache>
                <c:formatCode>@</c:formatCode>
                <c:ptCount val="11"/>
                <c:pt idx="0">
                  <c:v>97.7</c:v>
                </c:pt>
                <c:pt idx="1">
                  <c:v>97.2</c:v>
                </c:pt>
                <c:pt idx="2">
                  <c:v>97.7</c:v>
                </c:pt>
                <c:pt idx="3">
                  <c:v>97.3</c:v>
                </c:pt>
                <c:pt idx="4">
                  <c:v>96.4</c:v>
                </c:pt>
                <c:pt idx="5">
                  <c:v>96.56</c:v>
                </c:pt>
                <c:pt idx="6">
                  <c:v>95.79</c:v>
                </c:pt>
                <c:pt idx="7">
                  <c:v>93.31</c:v>
                </c:pt>
                <c:pt idx="8">
                  <c:v>92.73</c:v>
                </c:pt>
                <c:pt idx="9">
                  <c:v>93.2</c:v>
                </c:pt>
                <c:pt idx="10">
                  <c:v>93.12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C0F-4B5D-87C9-1F088B0C491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51266687"/>
        <c:axId val="1351264767"/>
      </c:lineChart>
      <c:catAx>
        <c:axId val="135126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51264767"/>
        <c:crosses val="autoZero"/>
        <c:auto val="1"/>
        <c:lblAlgn val="ctr"/>
        <c:lblOffset val="100"/>
        <c:noMultiLvlLbl val="0"/>
      </c:catAx>
      <c:valAx>
        <c:axId val="135126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51266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1505956523241"/>
          <c:y val="0.11630245028700979"/>
          <c:w val="0.81846179143181397"/>
          <c:h val="0.7659816217228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'MMR1'!$E$2</c:f>
              <c:strCache>
                <c:ptCount val="1"/>
                <c:pt idx="0">
                  <c:v>Nepaskiepytųjų sk.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-3.8037698054357466E-3"/>
                  <c:y val="2.4691351166839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01-48C5-B2E9-A1B165E1015B}"/>
                </c:ext>
              </c:extLst>
            </c:dLbl>
            <c:dLbl>
              <c:idx val="7"/>
              <c:layout>
                <c:manualLayout>
                  <c:x val="-6.9734974181948276E-17"/>
                  <c:y val="2.11640152858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01-48C5-B2E9-A1B165E1015B}"/>
                </c:ext>
              </c:extLst>
            </c:dLbl>
            <c:dLbl>
              <c:idx val="8"/>
              <c:layout>
                <c:manualLayout>
                  <c:x val="0"/>
                  <c:y val="2.4691351166839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01-48C5-B2E9-A1B165E1015B}"/>
                </c:ext>
              </c:extLst>
            </c:dLbl>
            <c:dLbl>
              <c:idx val="9"/>
              <c:layout>
                <c:manualLayout>
                  <c:x val="0"/>
                  <c:y val="1.7636679404885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01-48C5-B2E9-A1B165E1015B}"/>
                </c:ext>
              </c:extLst>
            </c:dLbl>
            <c:dLbl>
              <c:idx val="14"/>
              <c:layout>
                <c:manualLayout>
                  <c:x val="-3.8037698054356767E-3"/>
                  <c:y val="5.6437374095634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01-48C5-B2E9-A1B165E101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'MMR1'!$B$6:$B$25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'MMR1'!$E$6:$E$25</c:f>
              <c:numCache>
                <c:formatCode>General</c:formatCode>
                <c:ptCount val="20"/>
                <c:pt idx="0">
                  <c:v>818</c:v>
                </c:pt>
                <c:pt idx="1">
                  <c:v>988</c:v>
                </c:pt>
                <c:pt idx="2">
                  <c:v>896</c:v>
                </c:pt>
                <c:pt idx="3">
                  <c:v>888</c:v>
                </c:pt>
                <c:pt idx="4">
                  <c:v>892</c:v>
                </c:pt>
                <c:pt idx="5">
                  <c:v>1246</c:v>
                </c:pt>
                <c:pt idx="6">
                  <c:v>2028</c:v>
                </c:pt>
                <c:pt idx="7">
                  <c:v>2034</c:v>
                </c:pt>
                <c:pt idx="8">
                  <c:v>2001</c:v>
                </c:pt>
                <c:pt idx="9">
                  <c:v>1951</c:v>
                </c:pt>
                <c:pt idx="10">
                  <c:v>1679</c:v>
                </c:pt>
                <c:pt idx="11">
                  <c:v>1823</c:v>
                </c:pt>
                <c:pt idx="12">
                  <c:v>1938</c:v>
                </c:pt>
                <c:pt idx="13">
                  <c:v>2305</c:v>
                </c:pt>
                <c:pt idx="14">
                  <c:v>2015</c:v>
                </c:pt>
                <c:pt idx="15">
                  <c:v>2656</c:v>
                </c:pt>
                <c:pt idx="16">
                  <c:v>2932</c:v>
                </c:pt>
                <c:pt idx="17">
                  <c:v>3296</c:v>
                </c:pt>
                <c:pt idx="18">
                  <c:v>3102</c:v>
                </c:pt>
                <c:pt idx="19">
                  <c:v>3084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01-48C5-B2E9-A1B165E10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165888"/>
        <c:axId val="140167808"/>
      </c:barChart>
      <c:lineChart>
        <c:grouping val="standard"/>
        <c:varyColors val="0"/>
        <c:ser>
          <c:idx val="1"/>
          <c:order val="1"/>
          <c:tx>
            <c:strRef>
              <c:f>'MMR1'!$F$2</c:f>
              <c:strCache>
                <c:ptCount val="1"/>
                <c:pt idx="0">
                  <c:v>Skiepijimų apimtys</c:v>
                </c:pt>
              </c:strCache>
            </c:strRef>
          </c:tx>
          <c:spPr>
            <a:effectLst/>
          </c:spPr>
          <c:marker>
            <c:symbol val="square"/>
            <c:size val="5"/>
            <c:spPr>
              <a:effectLst/>
            </c:spPr>
          </c:marker>
          <c:dLbls>
            <c:dLbl>
              <c:idx val="0"/>
              <c:layout>
                <c:manualLayout>
                  <c:x val="-3.2332043346203251E-2"/>
                  <c:y val="3.8800694690748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01-48C5-B2E9-A1B165E1015B}"/>
                </c:ext>
              </c:extLst>
            </c:dLbl>
            <c:dLbl>
              <c:idx val="1"/>
              <c:layout>
                <c:manualLayout>
                  <c:x val="-2.6626388638049739E-2"/>
                  <c:y val="2.8218687047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01-48C5-B2E9-A1B165E1015B}"/>
                </c:ext>
              </c:extLst>
            </c:dLbl>
            <c:dLbl>
              <c:idx val="2"/>
              <c:layout>
                <c:manualLayout>
                  <c:x val="-3.0430158443485414E-2"/>
                  <c:y val="-3.5273358809771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01-48C5-B2E9-A1B165E1015B}"/>
                </c:ext>
              </c:extLst>
            </c:dLbl>
            <c:dLbl>
              <c:idx val="3"/>
              <c:layout>
                <c:manualLayout>
                  <c:x val="-2.4724503735331936E-2"/>
                  <c:y val="-3.17460229287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01-48C5-B2E9-A1B165E1015B}"/>
                </c:ext>
              </c:extLst>
            </c:dLbl>
            <c:dLbl>
              <c:idx val="4"/>
              <c:layout>
                <c:manualLayout>
                  <c:x val="-2.4724503735331901E-2"/>
                  <c:y val="-3.5273358809771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601-48C5-B2E9-A1B165E1015B}"/>
                </c:ext>
              </c:extLst>
            </c:dLbl>
            <c:dLbl>
              <c:idx val="6"/>
              <c:layout>
                <c:manualLayout>
                  <c:x val="-1.9018849027178385E-2"/>
                  <c:y val="-2.4691351166839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01-48C5-B2E9-A1B165E1015B}"/>
                </c:ext>
              </c:extLst>
            </c:dLbl>
            <c:dLbl>
              <c:idx val="7"/>
              <c:layout>
                <c:manualLayout>
                  <c:x val="-1.9018849027178385E-2"/>
                  <c:y val="-3.5273358809771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601-48C5-B2E9-A1B165E1015B}"/>
                </c:ext>
              </c:extLst>
            </c:dLbl>
            <c:dLbl>
              <c:idx val="8"/>
              <c:layout>
                <c:manualLayout>
                  <c:x val="-2.8528273540767576E-2"/>
                  <c:y val="-2.4691351166839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601-48C5-B2E9-A1B165E1015B}"/>
                </c:ext>
              </c:extLst>
            </c:dLbl>
            <c:dLbl>
              <c:idx val="9"/>
              <c:layout>
                <c:manualLayout>
                  <c:x val="-1.9018849027178455E-2"/>
                  <c:y val="-3.174602292879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601-48C5-B2E9-A1B165E1015B}"/>
                </c:ext>
              </c:extLst>
            </c:dLbl>
            <c:dLbl>
              <c:idx val="10"/>
              <c:layout>
                <c:manualLayout>
                  <c:x val="-2.0920733929896292E-2"/>
                  <c:y val="-2.8218687047817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601-48C5-B2E9-A1B165E1015B}"/>
                </c:ext>
              </c:extLst>
            </c:dLbl>
            <c:dLbl>
              <c:idx val="11"/>
              <c:layout>
                <c:manualLayout>
                  <c:x val="-1.5215079221742847E-2"/>
                  <c:y val="-2.821868704781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601-48C5-B2E9-A1B165E1015B}"/>
                </c:ext>
              </c:extLst>
            </c:dLbl>
            <c:dLbl>
              <c:idx val="12"/>
              <c:layout>
                <c:manualLayout>
                  <c:x val="-2.4724503735331901E-2"/>
                  <c:y val="-3.5273358809771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601-48C5-B2E9-A1B165E1015B}"/>
                </c:ext>
              </c:extLst>
            </c:dLbl>
            <c:dLbl>
              <c:idx val="13"/>
              <c:layout>
                <c:manualLayout>
                  <c:x val="-3.4233928248921089E-2"/>
                  <c:y val="3.8800694690748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601-48C5-B2E9-A1B165E1015B}"/>
                </c:ext>
              </c:extLst>
            </c:dLbl>
            <c:dLbl>
              <c:idx val="14"/>
              <c:layout>
                <c:manualLayout>
                  <c:x val="-2.8528273540767576E-2"/>
                  <c:y val="-3.8800694690748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601-48C5-B2E9-A1B165E1015B}"/>
                </c:ext>
              </c:extLst>
            </c:dLbl>
            <c:dLbl>
              <c:idx val="15"/>
              <c:layout>
                <c:manualLayout>
                  <c:x val="-3.0430158443485414E-2"/>
                  <c:y val="3.8800694690748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601-48C5-B2E9-A1B165E1015B}"/>
                </c:ext>
              </c:extLst>
            </c:dLbl>
            <c:dLbl>
              <c:idx val="16"/>
              <c:layout>
                <c:manualLayout>
                  <c:x val="-3.0943740728061254E-2"/>
                  <c:y val="3.8605545870653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601-48C5-B2E9-A1B165E1015B}"/>
                </c:ext>
              </c:extLst>
            </c:dLbl>
            <c:dLbl>
              <c:idx val="17"/>
              <c:layout>
                <c:manualLayout>
                  <c:x val="-2.7777777777777776E-2"/>
                  <c:y val="3.3757437984253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0A-4B99-B91D-B2527D8B6CCC}"/>
                </c:ext>
              </c:extLst>
            </c:dLbl>
            <c:dLbl>
              <c:idx val="18"/>
              <c:layout>
                <c:manualLayout>
                  <c:x val="-2.7777777777777776E-2"/>
                  <c:y val="-3.6354163983042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0A-4B99-B91D-B2527D8B6CCC}"/>
                </c:ext>
              </c:extLst>
            </c:dLbl>
            <c:dLbl>
              <c:idx val="19"/>
              <c:layout>
                <c:manualLayout>
                  <c:x val="-3.6835701243866252E-2"/>
                  <c:y val="4.02492529812254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82897789950169E-2"/>
                      <c:h val="6.77485813083982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C0A-4B99-B91D-B2527D8B6C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'MMR1'!$B$6:$B$25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'MMR1'!$F$6:$F$25</c:f>
              <c:numCache>
                <c:formatCode>General</c:formatCode>
                <c:ptCount val="20"/>
                <c:pt idx="0">
                  <c:v>97.2</c:v>
                </c:pt>
                <c:pt idx="1">
                  <c:v>96.6</c:v>
                </c:pt>
                <c:pt idx="2">
                  <c:v>96.9</c:v>
                </c:pt>
                <c:pt idx="3">
                  <c:v>97</c:v>
                </c:pt>
                <c:pt idx="4">
                  <c:v>97</c:v>
                </c:pt>
                <c:pt idx="5">
                  <c:v>96.1</c:v>
                </c:pt>
                <c:pt idx="6" formatCode="0.0">
                  <c:v>93.74</c:v>
                </c:pt>
                <c:pt idx="7" formatCode="0.0">
                  <c:v>93.444841922072897</c:v>
                </c:pt>
                <c:pt idx="8" formatCode="0.0">
                  <c:v>93.248987854251013</c:v>
                </c:pt>
                <c:pt idx="9" formatCode="0.0">
                  <c:v>93.357845640554203</c:v>
                </c:pt>
                <c:pt idx="10" formatCode="0.0">
                  <c:v>94.15267813610086</c:v>
                </c:pt>
                <c:pt idx="11" formatCode="0.0">
                  <c:v>93.722235614174039</c:v>
                </c:pt>
                <c:pt idx="12" formatCode="0.0">
                  <c:v>93.463082268020372</c:v>
                </c:pt>
                <c:pt idx="13" formatCode="0.0">
                  <c:v>92.147042790951218</c:v>
                </c:pt>
                <c:pt idx="14" formatCode="0.0">
                  <c:v>92.729044130913294</c:v>
                </c:pt>
                <c:pt idx="15" formatCode="0.0">
                  <c:v>90.086593012839657</c:v>
                </c:pt>
                <c:pt idx="16" formatCode="0.0">
                  <c:v>88.40648477659154</c:v>
                </c:pt>
                <c:pt idx="17" formatCode="0.0">
                  <c:v>86.461841780990724</c:v>
                </c:pt>
                <c:pt idx="18" formatCode="0.0">
                  <c:v>87.076076993583868</c:v>
                </c:pt>
                <c:pt idx="19" formatCode="0.0">
                  <c:v>86.112487053631739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2601-48C5-B2E9-A1B165E10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065232"/>
        <c:axId val="511060640"/>
      </c:lineChart>
      <c:catAx>
        <c:axId val="140165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lt-LT" dirty="0"/>
                  <a:t>Metai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lt-LT"/>
          </a:p>
        </c:txPr>
        <c:crossAx val="140167808"/>
        <c:crosses val="autoZero"/>
        <c:auto val="1"/>
        <c:lblAlgn val="ctr"/>
        <c:lblOffset val="100"/>
        <c:noMultiLvlLbl val="0"/>
      </c:catAx>
      <c:valAx>
        <c:axId val="1401678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lt-LT" dirty="0"/>
                  <a:t>Nepaskiepytųjų</a:t>
                </a:r>
                <a:r>
                  <a:rPr lang="lt-LT" baseline="0" dirty="0"/>
                  <a:t> abs.sk.</a:t>
                </a:r>
                <a:endParaRPr lang="lt-LT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165888"/>
        <c:crosses val="autoZero"/>
        <c:crossBetween val="between"/>
      </c:valAx>
      <c:valAx>
        <c:axId val="51106064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lt-LT" dirty="0"/>
                  <a:t>Skiepijimo apimtys </a:t>
                </a:r>
                <a:r>
                  <a:rPr lang="lt-LT" dirty="0">
                    <a:latin typeface="Calibri" panose="020F0502020204030204" pitchFamily="34" charset="0"/>
                    <a:cs typeface="Calibri" panose="020F0502020204030204" pitchFamily="34" charset="0"/>
                  </a:rPr>
                  <a:t>%</a:t>
                </a:r>
                <a:endParaRPr lang="lt-LT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1065232"/>
        <c:crosses val="max"/>
        <c:crossBetween val="between"/>
      </c:valAx>
      <c:catAx>
        <c:axId val="51106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1060640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MMR!$A$23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1152776908947464E-2"/>
                  <c:y val="2.84962187976600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11-4B1D-931D-979139B69EFA}"/>
                </c:ext>
              </c:extLst>
            </c:dLbl>
            <c:dLbl>
              <c:idx val="5"/>
              <c:layout>
                <c:manualLayout>
                  <c:x val="-2.6034563603097791E-2"/>
                  <c:y val="3.6632199435307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11-4B1D-931D-979139B69E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MMR!$C$22:$M$22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MMR!$C$23:$M$23</c:f>
              <c:numCache>
                <c:formatCode>General</c:formatCode>
                <c:ptCount val="11"/>
                <c:pt idx="0">
                  <c:v>85.71</c:v>
                </c:pt>
                <c:pt idx="1">
                  <c:v>90.99</c:v>
                </c:pt>
                <c:pt idx="2">
                  <c:v>93.43</c:v>
                </c:pt>
                <c:pt idx="3">
                  <c:v>94.63</c:v>
                </c:pt>
                <c:pt idx="4">
                  <c:v>91.96</c:v>
                </c:pt>
                <c:pt idx="5" formatCode="0.00">
                  <c:v>92.54</c:v>
                </c:pt>
                <c:pt idx="6" formatCode="0.00">
                  <c:v>92.45</c:v>
                </c:pt>
                <c:pt idx="7" formatCode="0.00">
                  <c:v>89.12</c:v>
                </c:pt>
                <c:pt idx="8" formatCode="0.00">
                  <c:v>90.58</c:v>
                </c:pt>
                <c:pt idx="9" formatCode="0.00">
                  <c:v>89.83</c:v>
                </c:pt>
                <c:pt idx="10" formatCode="0.00">
                  <c:v>85.35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11-4B1D-931D-979139B69EFA}"/>
            </c:ext>
          </c:extLst>
        </c:ser>
        <c:ser>
          <c:idx val="1"/>
          <c:order val="1"/>
          <c:tx>
            <c:strRef>
              <c:f>MMR!$A$24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3424527167508345E-2"/>
                  <c:y val="-2.8455645665871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11-4B1D-931D-979139B69EFA}"/>
                </c:ext>
              </c:extLst>
            </c:dLbl>
            <c:dLbl>
              <c:idx val="4"/>
              <c:layout>
                <c:manualLayout>
                  <c:x val="-2.1135021522254445E-2"/>
                  <c:y val="1.49362510682478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11-4B1D-931D-979139B69EFA}"/>
                </c:ext>
              </c:extLst>
            </c:dLbl>
            <c:dLbl>
              <c:idx val="7"/>
              <c:layout>
                <c:manualLayout>
                  <c:x val="-3.1758327716232625E-2"/>
                  <c:y val="2.03602381600127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11-4B1D-931D-979139B69E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MMR!$C$22:$M$22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MMR!$C$24:$M$24</c:f>
              <c:numCache>
                <c:formatCode>@</c:formatCode>
                <c:ptCount val="11"/>
                <c:pt idx="0">
                  <c:v>91.8</c:v>
                </c:pt>
                <c:pt idx="1">
                  <c:v>91.5</c:v>
                </c:pt>
                <c:pt idx="2">
                  <c:v>92.2</c:v>
                </c:pt>
                <c:pt idx="3">
                  <c:v>92.3</c:v>
                </c:pt>
                <c:pt idx="4">
                  <c:v>91.6</c:v>
                </c:pt>
                <c:pt idx="5">
                  <c:v>93.2</c:v>
                </c:pt>
                <c:pt idx="6">
                  <c:v>90.53</c:v>
                </c:pt>
                <c:pt idx="7">
                  <c:v>88.37</c:v>
                </c:pt>
                <c:pt idx="8">
                  <c:v>86.53</c:v>
                </c:pt>
                <c:pt idx="9">
                  <c:v>85.72</c:v>
                </c:pt>
                <c:pt idx="10">
                  <c:v>84.51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11-4B1D-931D-979139B69EF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2967744"/>
        <c:axId val="1522952384"/>
      </c:lineChart>
      <c:catAx>
        <c:axId val="152296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52384"/>
        <c:crosses val="autoZero"/>
        <c:auto val="1"/>
        <c:lblAlgn val="ctr"/>
        <c:lblOffset val="100"/>
        <c:noMultiLvlLbl val="0"/>
      </c:catAx>
      <c:valAx>
        <c:axId val="1522952384"/>
        <c:scaling>
          <c:orientation val="minMax"/>
          <c:max val="10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768895735859104E-2"/>
          <c:y val="1.4313964934428271E-2"/>
          <c:w val="0.85454895583704216"/>
          <c:h val="0.8277721495038282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'MMR2'!$E$2</c:f>
              <c:strCache>
                <c:ptCount val="1"/>
                <c:pt idx="0">
                  <c:v>Nepaskiepytųjų sk.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8.6213838333992302E-17"/>
                  <c:y val="8.9947101189072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4F-4B6C-8708-410E79F260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'MMR2'!$B$5:$B$24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'MMR2'!$E$5:$E$24</c:f>
              <c:numCache>
                <c:formatCode>General</c:formatCode>
                <c:ptCount val="20"/>
                <c:pt idx="0">
                  <c:v>1816</c:v>
                </c:pt>
                <c:pt idx="1">
                  <c:v>2171</c:v>
                </c:pt>
                <c:pt idx="2">
                  <c:v>1574</c:v>
                </c:pt>
                <c:pt idx="3">
                  <c:v>1732</c:v>
                </c:pt>
                <c:pt idx="4">
                  <c:v>1699</c:v>
                </c:pt>
                <c:pt idx="5">
                  <c:v>1719</c:v>
                </c:pt>
                <c:pt idx="6">
                  <c:v>1773</c:v>
                </c:pt>
                <c:pt idx="7">
                  <c:v>2049</c:v>
                </c:pt>
                <c:pt idx="8">
                  <c:v>2151</c:v>
                </c:pt>
                <c:pt idx="9">
                  <c:v>2368</c:v>
                </c:pt>
                <c:pt idx="10">
                  <c:v>2592</c:v>
                </c:pt>
                <c:pt idx="11">
                  <c:v>2431</c:v>
                </c:pt>
                <c:pt idx="12">
                  <c:v>2366</c:v>
                </c:pt>
                <c:pt idx="13">
                  <c:v>2465</c:v>
                </c:pt>
                <c:pt idx="14">
                  <c:v>1959</c:v>
                </c:pt>
                <c:pt idx="15">
                  <c:v>2662</c:v>
                </c:pt>
                <c:pt idx="16">
                  <c:v>3346</c:v>
                </c:pt>
                <c:pt idx="17">
                  <c:v>4149</c:v>
                </c:pt>
                <c:pt idx="18">
                  <c:v>4303</c:v>
                </c:pt>
                <c:pt idx="19">
                  <c:v>4537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F-4B6C-8708-410E79F26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403648"/>
        <c:axId val="165430400"/>
      </c:barChart>
      <c:lineChart>
        <c:grouping val="standard"/>
        <c:varyColors val="0"/>
        <c:ser>
          <c:idx val="3"/>
          <c:order val="1"/>
          <c:tx>
            <c:strRef>
              <c:f>'MMR2'!$F$2</c:f>
              <c:strCache>
                <c:ptCount val="1"/>
                <c:pt idx="0">
                  <c:v>Skiepijimų apimtys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C000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531400966183586E-2"/>
                  <c:y val="-3.387908552324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F-4B6C-8708-410E79F26028}"/>
                </c:ext>
              </c:extLst>
            </c:dLbl>
            <c:dLbl>
              <c:idx val="1"/>
              <c:layout>
                <c:manualLayout>
                  <c:x val="-2.8985507246376833E-2"/>
                  <c:y val="2.606083501788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4F-4B6C-8708-410E79F26028}"/>
                </c:ext>
              </c:extLst>
            </c:dLbl>
            <c:dLbl>
              <c:idx val="2"/>
              <c:layout>
                <c:manualLayout>
                  <c:x val="-2.1739130434782632E-2"/>
                  <c:y val="-4.1697336028611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F-4B6C-8708-410E79F26028}"/>
                </c:ext>
              </c:extLst>
            </c:dLbl>
            <c:dLbl>
              <c:idx val="3"/>
              <c:layout>
                <c:manualLayout>
                  <c:x val="-2.0531400966183576E-2"/>
                  <c:y val="2.6060835017882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4F-4B6C-8708-410E79F26028}"/>
                </c:ext>
              </c:extLst>
            </c:dLbl>
            <c:dLbl>
              <c:idx val="4"/>
              <c:layout>
                <c:manualLayout>
                  <c:x val="-2.0531400966183617E-2"/>
                  <c:y val="-3.12730020214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4F-4B6C-8708-410E79F26028}"/>
                </c:ext>
              </c:extLst>
            </c:dLbl>
            <c:dLbl>
              <c:idx val="5"/>
              <c:layout>
                <c:manualLayout>
                  <c:x val="-2.1739130434782608E-2"/>
                  <c:y val="3.12730020214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4F-4B6C-8708-410E79F26028}"/>
                </c:ext>
              </c:extLst>
            </c:dLbl>
            <c:dLbl>
              <c:idx val="6"/>
              <c:layout>
                <c:manualLayout>
                  <c:x val="-1.5700483091787485E-2"/>
                  <c:y val="-3.387908552324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F-4B6C-8708-410E79F26028}"/>
                </c:ext>
              </c:extLst>
            </c:dLbl>
            <c:dLbl>
              <c:idx val="7"/>
              <c:layout>
                <c:manualLayout>
                  <c:x val="-2.1739130434782698E-2"/>
                  <c:y val="2.8666918519670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4F-4B6C-8708-410E79F26028}"/>
                </c:ext>
              </c:extLst>
            </c:dLbl>
            <c:dLbl>
              <c:idx val="8"/>
              <c:layout>
                <c:manualLayout>
                  <c:x val="-1.6908212560386562E-2"/>
                  <c:y val="-3.9091252526823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4F-4B6C-8708-410E79F26028}"/>
                </c:ext>
              </c:extLst>
            </c:dLbl>
            <c:dLbl>
              <c:idx val="9"/>
              <c:layout>
                <c:manualLayout>
                  <c:x val="-2.6570048309178834E-2"/>
                  <c:y val="1.56365010107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4F-4B6C-8708-410E79F26028}"/>
                </c:ext>
              </c:extLst>
            </c:dLbl>
            <c:dLbl>
              <c:idx val="10"/>
              <c:layout>
                <c:manualLayout>
                  <c:x val="-1.932367149758454E-2"/>
                  <c:y val="-4.1697336028611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4F-4B6C-8708-410E79F26028}"/>
                </c:ext>
              </c:extLst>
            </c:dLbl>
            <c:dLbl>
              <c:idx val="11"/>
              <c:layout>
                <c:manualLayout>
                  <c:x val="-2.1739130434782698E-2"/>
                  <c:y val="3.12730020214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F4F-4B6C-8708-410E79F26028}"/>
                </c:ext>
              </c:extLst>
            </c:dLbl>
            <c:dLbl>
              <c:idx val="12"/>
              <c:layout>
                <c:manualLayout>
                  <c:x val="-1.932367149758454E-2"/>
                  <c:y val="-3.6485169025035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F4F-4B6C-8708-410E79F26028}"/>
                </c:ext>
              </c:extLst>
            </c:dLbl>
            <c:dLbl>
              <c:idx val="13"/>
              <c:layout>
                <c:manualLayout>
                  <c:x val="-2.1739130434782608E-2"/>
                  <c:y val="2.0848668014305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F4F-4B6C-8708-410E79F26028}"/>
                </c:ext>
              </c:extLst>
            </c:dLbl>
            <c:dLbl>
              <c:idx val="14"/>
              <c:layout>
                <c:manualLayout>
                  <c:x val="-1.6908212560386472E-2"/>
                  <c:y val="-3.6485169025035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F4F-4B6C-8708-410E79F26028}"/>
                </c:ext>
              </c:extLst>
            </c:dLbl>
            <c:dLbl>
              <c:idx val="15"/>
              <c:layout>
                <c:manualLayout>
                  <c:x val="-1.8115942028985418E-2"/>
                  <c:y val="-2.3454751516094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F4F-4B6C-8708-410E79F26028}"/>
                </c:ext>
              </c:extLst>
            </c:dLbl>
            <c:dLbl>
              <c:idx val="16"/>
              <c:layout>
                <c:manualLayout>
                  <c:x val="-2.4154589371980676E-2"/>
                  <c:y val="-4.4303419530400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4F-4B6C-8708-410E79F26028}"/>
                </c:ext>
              </c:extLst>
            </c:dLbl>
            <c:dLbl>
              <c:idx val="17"/>
              <c:layout>
                <c:manualLayout>
                  <c:x val="-2.0531400966183576E-2"/>
                  <c:y val="-3.387908552324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F4F-4B6C-8708-410E79F26028}"/>
                </c:ext>
              </c:extLst>
            </c:dLbl>
            <c:dLbl>
              <c:idx val="18"/>
              <c:layout>
                <c:manualLayout>
                  <c:x val="-2.1739130434782608E-2"/>
                  <c:y val="-4.4303419530400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4F-4B6C-8708-410E79F260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'MMR2'!$B$5:$B$24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cat>
          <c:val>
            <c:numRef>
              <c:f>'MMR2'!$F$5:$F$24</c:f>
              <c:numCache>
                <c:formatCode>0.0</c:formatCode>
                <c:ptCount val="20"/>
                <c:pt idx="0">
                  <c:v>94.935579229181783</c:v>
                </c:pt>
                <c:pt idx="1">
                  <c:v>93.85194834617127</c:v>
                </c:pt>
                <c:pt idx="2">
                  <c:v>95.208523592085243</c:v>
                </c:pt>
                <c:pt idx="3">
                  <c:v>94.402611252948972</c:v>
                </c:pt>
                <c:pt idx="4">
                  <c:v>94.156290844053103</c:v>
                </c:pt>
                <c:pt idx="5">
                  <c:v>94.199622081252528</c:v>
                </c:pt>
                <c:pt idx="6">
                  <c:v>93.70383522727272</c:v>
                </c:pt>
                <c:pt idx="7">
                  <c:v>92.834411610421412</c:v>
                </c:pt>
                <c:pt idx="8">
                  <c:v>92.474021202897035</c:v>
                </c:pt>
                <c:pt idx="9">
                  <c:v>91.794018782271195</c:v>
                </c:pt>
                <c:pt idx="10">
                  <c:v>91.498294410915776</c:v>
                </c:pt>
                <c:pt idx="11">
                  <c:v>92.2</c:v>
                </c:pt>
                <c:pt idx="12">
                  <c:v>92.3</c:v>
                </c:pt>
                <c:pt idx="13">
                  <c:v>91.557640934310569</c:v>
                </c:pt>
                <c:pt idx="14">
                  <c:v>93.20405189759245</c:v>
                </c:pt>
                <c:pt idx="15">
                  <c:v>90.5</c:v>
                </c:pt>
                <c:pt idx="16">
                  <c:v>88.373466763959826</c:v>
                </c:pt>
                <c:pt idx="17">
                  <c:v>86.529658127982856</c:v>
                </c:pt>
                <c:pt idx="18">
                  <c:v>85.723764971301549</c:v>
                </c:pt>
                <c:pt idx="19">
                  <c:v>84.513244128891316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4F-4B6C-8708-410E79F26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221248"/>
        <c:axId val="141165312"/>
      </c:lineChart>
      <c:catAx>
        <c:axId val="165403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430400"/>
        <c:crosses val="autoZero"/>
        <c:auto val="1"/>
        <c:lblAlgn val="ctr"/>
        <c:lblOffset val="100"/>
        <c:noMultiLvlLbl val="0"/>
      </c:catAx>
      <c:valAx>
        <c:axId val="165430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 dirty="0"/>
                  <a:t>Nepaskiepytųjų abs.sk.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5403648"/>
        <c:crosses val="autoZero"/>
        <c:crossBetween val="between"/>
      </c:valAx>
      <c:valAx>
        <c:axId val="1411653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 dirty="0"/>
                  <a:t>Skiepijimo apimtys, proc.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1221248"/>
        <c:crosses val="max"/>
        <c:crossBetween val="between"/>
      </c:valAx>
      <c:catAx>
        <c:axId val="141221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1165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21273156072879"/>
          <c:y val="1.1802192867832299E-2"/>
          <c:w val="0.29755648750427938"/>
          <c:h val="7.8061775867702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t-L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'pneumo suaugę'!$A$7</c:f>
              <c:strCache>
                <c:ptCount val="1"/>
                <c:pt idx="0">
                  <c:v>Suaugę asmenys (vyresni nei 18 metų) 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'pneumo suaugę'!$C$6:$F$6</c:f>
              <c:strCache>
                <c:ptCount val="4"/>
                <c:pt idx="0">
                  <c:v>2021 m.</c:v>
                </c:pt>
                <c:pt idx="1">
                  <c:v>2022 m.</c:v>
                </c:pt>
                <c:pt idx="2">
                  <c:v>2023 m.</c:v>
                </c:pt>
                <c:pt idx="3">
                  <c:v>2024 m.</c:v>
                </c:pt>
              </c:strCache>
            </c:strRef>
          </c:cat>
          <c:val>
            <c:numRef>
              <c:f>'pneumo suaugę'!$C$7:$F$7</c:f>
              <c:numCache>
                <c:formatCode>General</c:formatCode>
                <c:ptCount val="4"/>
                <c:pt idx="0">
                  <c:v>269</c:v>
                </c:pt>
                <c:pt idx="1">
                  <c:v>179</c:v>
                </c:pt>
                <c:pt idx="2">
                  <c:v>243</c:v>
                </c:pt>
                <c:pt idx="3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0-439B-A6BD-DBAD4590715F}"/>
            </c:ext>
          </c:extLst>
        </c:ser>
        <c:ser>
          <c:idx val="1"/>
          <c:order val="1"/>
          <c:tx>
            <c:strRef>
              <c:f>'pneumo suaugę'!$A$8</c:f>
              <c:strCache>
                <c:ptCount val="1"/>
                <c:pt idx="0">
                  <c:v>Vaikai (2–18 metų amžiaus)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'pneumo suaugę'!$C$6:$F$6</c:f>
              <c:strCache>
                <c:ptCount val="4"/>
                <c:pt idx="0">
                  <c:v>2021 m.</c:v>
                </c:pt>
                <c:pt idx="1">
                  <c:v>2022 m.</c:v>
                </c:pt>
                <c:pt idx="2">
                  <c:v>2023 m.</c:v>
                </c:pt>
                <c:pt idx="3">
                  <c:v>2024 m.</c:v>
                </c:pt>
              </c:strCache>
            </c:strRef>
          </c:cat>
          <c:val>
            <c:numRef>
              <c:f>'pneumo suaugę'!$C$8:$F$8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0-439B-A6BD-DBAD459071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22952864"/>
        <c:axId val="1522954304"/>
      </c:barChart>
      <c:catAx>
        <c:axId val="152295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54304"/>
        <c:crosses val="autoZero"/>
        <c:auto val="1"/>
        <c:lblAlgn val="ctr"/>
        <c:lblOffset val="100"/>
        <c:noMultiLvlLbl val="0"/>
      </c:catAx>
      <c:valAx>
        <c:axId val="152295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5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'Gripo sezonas'!$B$2</c:f>
              <c:strCache>
                <c:ptCount val="1"/>
                <c:pt idx="0">
                  <c:v>Gautas gripo vakcinų skaičius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'Gripo sezonas'!$A$3:$A$5</c:f>
              <c:strCache>
                <c:ptCount val="3"/>
                <c:pt idx="0">
                  <c:v>2022/2023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'Gripo sezonas'!$B$3:$B$5</c:f>
              <c:numCache>
                <c:formatCode>General</c:formatCode>
                <c:ptCount val="3"/>
                <c:pt idx="0">
                  <c:v>2031</c:v>
                </c:pt>
                <c:pt idx="1">
                  <c:v>1700</c:v>
                </c:pt>
                <c:pt idx="2">
                  <c:v>1835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0F-42AF-90CB-0D62F624B7B2}"/>
            </c:ext>
          </c:extLst>
        </c:ser>
        <c:ser>
          <c:idx val="1"/>
          <c:order val="1"/>
          <c:tx>
            <c:strRef>
              <c:f>'Gripo sezonas'!$C$2</c:f>
              <c:strCache>
                <c:ptCount val="1"/>
                <c:pt idx="0">
                  <c:v>Įskiepytas gripo vakcinų skaičius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80F-42AF-90CB-0D62F624B7B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80F-42AF-90CB-0D62F624B7B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80F-42AF-90CB-0D62F624B7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'Gripo sezonas'!$A$3:$A$5</c:f>
              <c:strCache>
                <c:ptCount val="3"/>
                <c:pt idx="0">
                  <c:v>2022/2023</c:v>
                </c:pt>
                <c:pt idx="1">
                  <c:v>2023/2024</c:v>
                </c:pt>
                <c:pt idx="2">
                  <c:v>2024/2025</c:v>
                </c:pt>
              </c:strCache>
            </c:strRef>
          </c:cat>
          <c:val>
            <c:numRef>
              <c:f>'Gripo sezonas'!$C$3:$C$5</c:f>
              <c:numCache>
                <c:formatCode>General</c:formatCode>
                <c:ptCount val="3"/>
                <c:pt idx="0">
                  <c:v>1962</c:v>
                </c:pt>
                <c:pt idx="1">
                  <c:v>1700</c:v>
                </c:pt>
                <c:pt idx="2">
                  <c:v>1783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0F-42AF-90CB-0D62F624B7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2960064"/>
        <c:axId val="1522953824"/>
      </c:barChart>
      <c:catAx>
        <c:axId val="152296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Gripo sezonas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53824"/>
        <c:crosses val="autoZero"/>
        <c:auto val="1"/>
        <c:lblAlgn val="ctr"/>
        <c:lblOffset val="100"/>
        <c:noMultiLvlLbl val="0"/>
      </c:catAx>
      <c:valAx>
        <c:axId val="152295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Abs. skaičius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6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'EE 50_55 m'!$C$1</c:f>
              <c:strCache>
                <c:ptCount val="1"/>
                <c:pt idx="0">
                  <c:v>Dozių skaičius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'EE 50_55 m'!$B$2:$B$8</c:f>
              <c:strCache>
                <c:ptCount val="7"/>
                <c:pt idx="0">
                  <c:v>2024 m. 09 mėn.</c:v>
                </c:pt>
                <c:pt idx="1">
                  <c:v>2024 m. 10 mėn.</c:v>
                </c:pt>
                <c:pt idx="2">
                  <c:v>2024 m. 11 mėn.</c:v>
                </c:pt>
                <c:pt idx="3">
                  <c:v>2024 m. 12 mėn.</c:v>
                </c:pt>
                <c:pt idx="4">
                  <c:v>2025 m. 01 mėn.</c:v>
                </c:pt>
                <c:pt idx="5">
                  <c:v>2025 m. 02 mėn.</c:v>
                </c:pt>
                <c:pt idx="6">
                  <c:v>2025 m. 03 mėn.</c:v>
                </c:pt>
              </c:strCache>
            </c:strRef>
          </c:cat>
          <c:val>
            <c:numRef>
              <c:f>'EE 50_55 m'!$C$2:$C$8</c:f>
              <c:numCache>
                <c:formatCode>General</c:formatCode>
                <c:ptCount val="7"/>
                <c:pt idx="0">
                  <c:v>123</c:v>
                </c:pt>
                <c:pt idx="1">
                  <c:v>117</c:v>
                </c:pt>
                <c:pt idx="2">
                  <c:v>40</c:v>
                </c:pt>
                <c:pt idx="3">
                  <c:v>46</c:v>
                </c:pt>
                <c:pt idx="4">
                  <c:v>30</c:v>
                </c:pt>
                <c:pt idx="5">
                  <c:v>54</c:v>
                </c:pt>
                <c:pt idx="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F-4523-A716-FE2F9A2143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1651664"/>
        <c:axId val="892041040"/>
      </c:barChart>
      <c:catAx>
        <c:axId val="150165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92041040"/>
        <c:crosses val="autoZero"/>
        <c:auto val="1"/>
        <c:lblAlgn val="ctr"/>
        <c:lblOffset val="100"/>
        <c:noMultiLvlLbl val="0"/>
      </c:catAx>
      <c:valAx>
        <c:axId val="89204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Abs. dozių skaičius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0165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96014687345079E-2"/>
          <c:y val="2.7929903029722498E-2"/>
          <c:w val="0.93127789382074466"/>
          <c:h val="0.82288287425336992"/>
        </c:manualLayout>
      </c:layout>
      <c:lineChart>
        <c:grouping val="standard"/>
        <c:varyColors val="0"/>
        <c:ser>
          <c:idx val="0"/>
          <c:order val="0"/>
          <c:tx>
            <c:strRef>
              <c:f>Hepb3!$A$5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25977270467467E-2"/>
                  <c:y val="-3.8768318155561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4DB-4885-9620-A738BEB85EFC}"/>
                </c:ext>
              </c:extLst>
            </c:dLbl>
            <c:dLbl>
              <c:idx val="1"/>
              <c:layout>
                <c:manualLayout>
                  <c:x val="-4.923104556633741E-3"/>
                  <c:y val="3.780946479170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DB-4885-9620-A738BEB85EFC}"/>
                </c:ext>
              </c:extLst>
            </c:dLbl>
            <c:dLbl>
              <c:idx val="2"/>
              <c:layout>
                <c:manualLayout>
                  <c:x val="-1.3907396168075516E-2"/>
                  <c:y val="5.8006474459410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DB-4885-9620-A738BEB85EFC}"/>
                </c:ext>
              </c:extLst>
            </c:dLbl>
            <c:dLbl>
              <c:idx val="3"/>
              <c:layout>
                <c:manualLayout>
                  <c:x val="-2.0764844712713299E-2"/>
                  <c:y val="5.3275371828521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4DB-4885-9620-A738BEB85EFC}"/>
                </c:ext>
              </c:extLst>
            </c:dLbl>
            <c:dLbl>
              <c:idx val="4"/>
              <c:layout>
                <c:manualLayout>
                  <c:x val="-3.1391295577652224E-2"/>
                  <c:y val="-6.04915760675674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4DB-4885-9620-A738BEB85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Hepb3!$C$4:$M$4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Hepb3!$C$5:$M$5</c:f>
              <c:numCache>
                <c:formatCode>General</c:formatCode>
                <c:ptCount val="11"/>
                <c:pt idx="0">
                  <c:v>81.03</c:v>
                </c:pt>
                <c:pt idx="1">
                  <c:v>91.42</c:v>
                </c:pt>
                <c:pt idx="2">
                  <c:v>96.67</c:v>
                </c:pt>
                <c:pt idx="3">
                  <c:v>95.73</c:v>
                </c:pt>
                <c:pt idx="4">
                  <c:v>96.17</c:v>
                </c:pt>
                <c:pt idx="5">
                  <c:v>93.51</c:v>
                </c:pt>
                <c:pt idx="6">
                  <c:v>92.57</c:v>
                </c:pt>
                <c:pt idx="7">
                  <c:v>93.62</c:v>
                </c:pt>
                <c:pt idx="8">
                  <c:v>91.84</c:v>
                </c:pt>
                <c:pt idx="9">
                  <c:v>89.51</c:v>
                </c:pt>
                <c:pt idx="10">
                  <c:v>84.38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DB-4885-9620-A738BEB85EFC}"/>
            </c:ext>
          </c:extLst>
        </c:ser>
        <c:ser>
          <c:idx val="1"/>
          <c:order val="1"/>
          <c:tx>
            <c:strRef>
              <c:f>Hepb3!$A$6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6364671824510246E-2"/>
                  <c:y val="4.8124713492464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4DB-4885-9620-A738BEB85EFC}"/>
                </c:ext>
              </c:extLst>
            </c:dLbl>
            <c:dLbl>
              <c:idx val="7"/>
              <c:layout>
                <c:manualLayout>
                  <c:x val="-2.2339112593831839E-2"/>
                  <c:y val="2.0194810462741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4DB-4885-9620-A738BEB85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Hepb3!$C$4:$M$4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Hepb3!$C$6:$M$6</c:f>
              <c:numCache>
                <c:formatCode>@</c:formatCode>
                <c:ptCount val="11"/>
                <c:pt idx="0">
                  <c:v>97.4</c:v>
                </c:pt>
                <c:pt idx="1">
                  <c:v>97.3</c:v>
                </c:pt>
                <c:pt idx="2">
                  <c:v>97.1</c:v>
                </c:pt>
                <c:pt idx="3">
                  <c:v>97</c:v>
                </c:pt>
                <c:pt idx="4">
                  <c:v>95.9</c:v>
                </c:pt>
                <c:pt idx="5">
                  <c:v>96.3</c:v>
                </c:pt>
                <c:pt idx="6">
                  <c:v>95.22</c:v>
                </c:pt>
                <c:pt idx="7">
                  <c:v>92.52</c:v>
                </c:pt>
                <c:pt idx="8">
                  <c:v>94.54</c:v>
                </c:pt>
                <c:pt idx="9">
                  <c:v>93.1</c:v>
                </c:pt>
                <c:pt idx="10">
                  <c:v>93.52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DB-4885-9620-A738BEB85EF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89365504"/>
        <c:axId val="889363104"/>
      </c:lineChart>
      <c:catAx>
        <c:axId val="8893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89363104"/>
        <c:crosses val="autoZero"/>
        <c:auto val="1"/>
        <c:lblAlgn val="ctr"/>
        <c:lblOffset val="100"/>
        <c:noMultiLvlLbl val="0"/>
      </c:catAx>
      <c:valAx>
        <c:axId val="889363104"/>
        <c:scaling>
          <c:orientation val="minMax"/>
          <c:max val="10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893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'Hepb3 (3)'!$A$5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833913700817204E-2"/>
                  <c:y val="-1.48746993848223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3E0-45A6-8DA4-CFD14FE03E01}"/>
                </c:ext>
              </c:extLst>
            </c:dLbl>
            <c:dLbl>
              <c:idx val="1"/>
              <c:layout>
                <c:manualLayout>
                  <c:x val="1.5227495154280684E-3"/>
                  <c:y val="7.572898511745304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3E0-45A6-8DA4-CFD14FE03E01}"/>
                </c:ext>
              </c:extLst>
            </c:dLbl>
            <c:dLbl>
              <c:idx val="2"/>
              <c:layout>
                <c:manualLayout>
                  <c:x val="-5.7429682726509229E-3"/>
                  <c:y val="3.1733881045685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3E0-45A6-8DA4-CFD14FE03E01}"/>
                </c:ext>
              </c:extLst>
            </c:dLbl>
            <c:dLbl>
              <c:idx val="3"/>
              <c:layout>
                <c:manualLayout>
                  <c:x val="-2.1485356813488832E-2"/>
                  <c:y val="2.26735125954579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3E0-45A6-8DA4-CFD14FE03E01}"/>
                </c:ext>
              </c:extLst>
            </c:dLbl>
            <c:dLbl>
              <c:idx val="7"/>
              <c:layout>
                <c:manualLayout>
                  <c:x val="-2.7540121636888029E-2"/>
                  <c:y val="-5.58496806398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3E0-45A6-8DA4-CFD14FE03E01}"/>
                </c:ext>
              </c:extLst>
            </c:dLbl>
            <c:dLbl>
              <c:idx val="8"/>
              <c:layout>
                <c:manualLayout>
                  <c:x val="-2.0274403848808995E-2"/>
                  <c:y val="-1.658808402219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E0-45A6-8DA4-CFD14FE03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'Hepb3 (3)'!$B$4:$M$4</c:f>
              <c:strCache>
                <c:ptCount val="12"/>
                <c:pt idx="0">
                  <c:v>2013 m.</c:v>
                </c:pt>
                <c:pt idx="1">
                  <c:v>2014 m.</c:v>
                </c:pt>
                <c:pt idx="2">
                  <c:v>2015 m.</c:v>
                </c:pt>
                <c:pt idx="3">
                  <c:v>2016 m.</c:v>
                </c:pt>
                <c:pt idx="4">
                  <c:v>2017 m.</c:v>
                </c:pt>
                <c:pt idx="5">
                  <c:v>2018 m.</c:v>
                </c:pt>
                <c:pt idx="6">
                  <c:v>2019 m.</c:v>
                </c:pt>
                <c:pt idx="7">
                  <c:v>2020 m.</c:v>
                </c:pt>
                <c:pt idx="8">
                  <c:v>2021 m.</c:v>
                </c:pt>
                <c:pt idx="9">
                  <c:v>2022 m.</c:v>
                </c:pt>
                <c:pt idx="10">
                  <c:v>2023 m.</c:v>
                </c:pt>
                <c:pt idx="11">
                  <c:v>2024 m.</c:v>
                </c:pt>
              </c:strCache>
            </c:strRef>
          </c:cat>
          <c:val>
            <c:numRef>
              <c:f>'Hepb3 (3)'!$B$5:$M$5</c:f>
              <c:numCache>
                <c:formatCode>General</c:formatCode>
                <c:ptCount val="12"/>
                <c:pt idx="0">
                  <c:v>91.5</c:v>
                </c:pt>
                <c:pt idx="1">
                  <c:v>81.03</c:v>
                </c:pt>
                <c:pt idx="2">
                  <c:v>92.27</c:v>
                </c:pt>
                <c:pt idx="3">
                  <c:v>93.51</c:v>
                </c:pt>
                <c:pt idx="4">
                  <c:v>94.31</c:v>
                </c:pt>
                <c:pt idx="5">
                  <c:v>95.63</c:v>
                </c:pt>
                <c:pt idx="6" formatCode="0.00">
                  <c:v>96.1</c:v>
                </c:pt>
                <c:pt idx="7" formatCode="0.00">
                  <c:v>93.92</c:v>
                </c:pt>
                <c:pt idx="8" formatCode="0.00">
                  <c:v>93.62</c:v>
                </c:pt>
                <c:pt idx="9" formatCode="0.00">
                  <c:v>91.84</c:v>
                </c:pt>
                <c:pt idx="10" formatCode="0.00">
                  <c:v>92.3</c:v>
                </c:pt>
                <c:pt idx="11">
                  <c:v>86.46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E0-45A6-8DA4-CFD14FE03E01}"/>
            </c:ext>
          </c:extLst>
        </c:ser>
        <c:ser>
          <c:idx val="1"/>
          <c:order val="1"/>
          <c:tx>
            <c:strRef>
              <c:f>'Hepb3 (3)'!$A$6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6302478124659167E-2"/>
                  <c:y val="-7.3970417540302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3E0-45A6-8DA4-CFD14FE03E01}"/>
                </c:ext>
              </c:extLst>
            </c:dLbl>
            <c:dLbl>
              <c:idx val="4"/>
              <c:layout>
                <c:manualLayout>
                  <c:x val="-1.1458666265939853E-2"/>
                  <c:y val="7.4015600480080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3E0-45A6-8DA4-CFD14FE03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'Hepb3 (3)'!$B$4:$M$4</c:f>
              <c:strCache>
                <c:ptCount val="12"/>
                <c:pt idx="0">
                  <c:v>2013 m.</c:v>
                </c:pt>
                <c:pt idx="1">
                  <c:v>2014 m.</c:v>
                </c:pt>
                <c:pt idx="2">
                  <c:v>2015 m.</c:v>
                </c:pt>
                <c:pt idx="3">
                  <c:v>2016 m.</c:v>
                </c:pt>
                <c:pt idx="4">
                  <c:v>2017 m.</c:v>
                </c:pt>
                <c:pt idx="5">
                  <c:v>2018 m.</c:v>
                </c:pt>
                <c:pt idx="6">
                  <c:v>2019 m.</c:v>
                </c:pt>
                <c:pt idx="7">
                  <c:v>2020 m.</c:v>
                </c:pt>
                <c:pt idx="8">
                  <c:v>2021 m.</c:v>
                </c:pt>
                <c:pt idx="9">
                  <c:v>2022 m.</c:v>
                </c:pt>
                <c:pt idx="10">
                  <c:v>2023 m.</c:v>
                </c:pt>
                <c:pt idx="11">
                  <c:v>2024 m.</c:v>
                </c:pt>
              </c:strCache>
            </c:strRef>
          </c:cat>
          <c:val>
            <c:numRef>
              <c:f>'Hepb3 (3)'!$B$6:$M$6</c:f>
              <c:numCache>
                <c:formatCode>@</c:formatCode>
                <c:ptCount val="12"/>
                <c:pt idx="0">
                  <c:v>93.2</c:v>
                </c:pt>
                <c:pt idx="1">
                  <c:v>92.9</c:v>
                </c:pt>
                <c:pt idx="2">
                  <c:v>93.5</c:v>
                </c:pt>
                <c:pt idx="3">
                  <c:v>94.1</c:v>
                </c:pt>
                <c:pt idx="4">
                  <c:v>93.7</c:v>
                </c:pt>
                <c:pt idx="5">
                  <c:v>92.3</c:v>
                </c:pt>
                <c:pt idx="6">
                  <c:v>92.12</c:v>
                </c:pt>
                <c:pt idx="7">
                  <c:v>91.35</c:v>
                </c:pt>
                <c:pt idx="8">
                  <c:v>90.05</c:v>
                </c:pt>
                <c:pt idx="9">
                  <c:v>90</c:v>
                </c:pt>
                <c:pt idx="10">
                  <c:v>90.01</c:v>
                </c:pt>
                <c:pt idx="11">
                  <c:v>88.8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E0-45A6-8DA4-CFD14FE03E0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3021024"/>
        <c:axId val="1523028224"/>
      </c:lineChart>
      <c:catAx>
        <c:axId val="1523021024"/>
        <c:scaling>
          <c:orientation val="minMax"/>
        </c:scaling>
        <c:delete val="0"/>
        <c:axPos val="b"/>
        <c:title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8224"/>
        <c:crosses val="autoZero"/>
        <c:auto val="1"/>
        <c:lblAlgn val="ctr"/>
        <c:lblOffset val="100"/>
        <c:noMultiLvlLbl val="0"/>
      </c:catAx>
      <c:valAx>
        <c:axId val="1523028224"/>
        <c:scaling>
          <c:orientation val="minMax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'PCV3'!$A$5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363088205563829E-2"/>
                  <c:y val="2.3736479641944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F93-427C-982A-21195679F925}"/>
                </c:ext>
              </c:extLst>
            </c:dLbl>
            <c:dLbl>
              <c:idx val="1"/>
              <c:layout>
                <c:manualLayout>
                  <c:x val="-2.5607378871988145E-2"/>
                  <c:y val="3.6383321802633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F93-427C-982A-21195679F925}"/>
                </c:ext>
              </c:extLst>
            </c:dLbl>
            <c:dLbl>
              <c:idx val="2"/>
              <c:layout>
                <c:manualLayout>
                  <c:x val="-1.9718599824542205E-2"/>
                  <c:y val="3.6383321802633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F93-427C-982A-21195679F925}"/>
                </c:ext>
              </c:extLst>
            </c:dLbl>
            <c:dLbl>
              <c:idx val="3"/>
              <c:layout>
                <c:manualLayout>
                  <c:x val="-1.9718599824542205E-2"/>
                  <c:y val="3.6383321802633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F93-427C-982A-21195679F925}"/>
                </c:ext>
              </c:extLst>
            </c:dLbl>
            <c:dLbl>
              <c:idx val="4"/>
              <c:layout>
                <c:manualLayout>
                  <c:x val="-2.6785134681477418E-2"/>
                  <c:y val="2.05747691017729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93-427C-982A-21195679F925}"/>
                </c:ext>
              </c:extLst>
            </c:dLbl>
            <c:dLbl>
              <c:idx val="5"/>
              <c:layout>
                <c:manualLayout>
                  <c:x val="-1.7363088205563829E-2"/>
                  <c:y val="4.5868453423149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F93-427C-982A-21195679F925}"/>
                </c:ext>
              </c:extLst>
            </c:dLbl>
            <c:dLbl>
              <c:idx val="6"/>
              <c:layout>
                <c:manualLayout>
                  <c:x val="-2.2074111443520582E-2"/>
                  <c:y val="4.9030163963321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F93-427C-982A-21195679F925}"/>
                </c:ext>
              </c:extLst>
            </c:dLbl>
            <c:dLbl>
              <c:idx val="7"/>
              <c:layout>
                <c:manualLayout>
                  <c:x val="-2.2448025728864094E-2"/>
                  <c:y val="4.5868453423149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F93-427C-982A-21195679F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'PCV3'!$D$4:$K$4</c:f>
              <c:strCache>
                <c:ptCount val="8"/>
                <c:pt idx="0">
                  <c:v>2017 m.</c:v>
                </c:pt>
                <c:pt idx="1">
                  <c:v>2018 m.</c:v>
                </c:pt>
                <c:pt idx="2">
                  <c:v>2019 m.</c:v>
                </c:pt>
                <c:pt idx="3">
                  <c:v>2020 m.</c:v>
                </c:pt>
                <c:pt idx="4">
                  <c:v>2021 m.</c:v>
                </c:pt>
                <c:pt idx="5">
                  <c:v>2022 m.</c:v>
                </c:pt>
                <c:pt idx="6">
                  <c:v>2023 m.</c:v>
                </c:pt>
                <c:pt idx="7">
                  <c:v>2024 m.</c:v>
                </c:pt>
              </c:strCache>
            </c:strRef>
          </c:cat>
          <c:val>
            <c:numRef>
              <c:f>'PCV3'!$D$5:$K$5</c:f>
              <c:numCache>
                <c:formatCode>General</c:formatCode>
                <c:ptCount val="8"/>
                <c:pt idx="0">
                  <c:v>77.83</c:v>
                </c:pt>
                <c:pt idx="1">
                  <c:v>79.23</c:v>
                </c:pt>
                <c:pt idx="2" formatCode="0.00">
                  <c:v>72.73</c:v>
                </c:pt>
                <c:pt idx="3" formatCode="0.00">
                  <c:v>77.03</c:v>
                </c:pt>
                <c:pt idx="4">
                  <c:v>78.010000000000005</c:v>
                </c:pt>
                <c:pt idx="5">
                  <c:v>72.11</c:v>
                </c:pt>
                <c:pt idx="6">
                  <c:v>73.430000000000007</c:v>
                </c:pt>
                <c:pt idx="7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93-427C-982A-21195679F925}"/>
            </c:ext>
          </c:extLst>
        </c:ser>
        <c:ser>
          <c:idx val="1"/>
          <c:order val="1"/>
          <c:tx>
            <c:strRef>
              <c:f>'PCV3'!$A$6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'PCV3'!$D$4:$K$4</c:f>
              <c:strCache>
                <c:ptCount val="8"/>
                <c:pt idx="0">
                  <c:v>2017 m.</c:v>
                </c:pt>
                <c:pt idx="1">
                  <c:v>2018 m.</c:v>
                </c:pt>
                <c:pt idx="2">
                  <c:v>2019 m.</c:v>
                </c:pt>
                <c:pt idx="3">
                  <c:v>2020 m.</c:v>
                </c:pt>
                <c:pt idx="4">
                  <c:v>2021 m.</c:v>
                </c:pt>
                <c:pt idx="5">
                  <c:v>2022 m.</c:v>
                </c:pt>
                <c:pt idx="6">
                  <c:v>2023 m.</c:v>
                </c:pt>
                <c:pt idx="7">
                  <c:v>2024 m.</c:v>
                </c:pt>
              </c:strCache>
            </c:strRef>
          </c:cat>
          <c:val>
            <c:numRef>
              <c:f>'PCV3'!$D$6:$K$6</c:f>
              <c:numCache>
                <c:formatCode>@</c:formatCode>
                <c:ptCount val="8"/>
                <c:pt idx="0">
                  <c:v>82.5</c:v>
                </c:pt>
                <c:pt idx="1">
                  <c:v>81.900000000000006</c:v>
                </c:pt>
                <c:pt idx="2">
                  <c:v>81.63</c:v>
                </c:pt>
                <c:pt idx="3">
                  <c:v>83.37</c:v>
                </c:pt>
                <c:pt idx="4">
                  <c:v>82.29</c:v>
                </c:pt>
                <c:pt idx="5">
                  <c:v>80.8</c:v>
                </c:pt>
                <c:pt idx="6">
                  <c:v>81.760000000000005</c:v>
                </c:pt>
                <c:pt idx="7">
                  <c:v>81.39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93-427C-982A-21195679F92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3029664"/>
        <c:axId val="1523025824"/>
      </c:lineChart>
      <c:catAx>
        <c:axId val="15230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5824"/>
        <c:crosses val="autoZero"/>
        <c:auto val="1"/>
        <c:lblAlgn val="ctr"/>
        <c:lblOffset val="100"/>
        <c:noMultiLvlLbl val="0"/>
      </c:catAx>
      <c:valAx>
        <c:axId val="1523025824"/>
        <c:scaling>
          <c:orientation val="minMax"/>
          <c:max val="10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9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'RV3'!$A$5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'RV3'!$B$4:$G$4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'RV3'!$B$5:$G$5</c:f>
              <c:numCache>
                <c:formatCode>0.00</c:formatCode>
                <c:ptCount val="6"/>
                <c:pt idx="0">
                  <c:v>35.159999999999997</c:v>
                </c:pt>
                <c:pt idx="1">
                  <c:v>33.58</c:v>
                </c:pt>
                <c:pt idx="2" formatCode="General">
                  <c:v>30.23</c:v>
                </c:pt>
                <c:pt idx="3" formatCode="General">
                  <c:v>38.97</c:v>
                </c:pt>
                <c:pt idx="4" formatCode="General">
                  <c:v>68.53</c:v>
                </c:pt>
                <c:pt idx="5" formatCode="General">
                  <c:v>62.5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23-42AA-ABB2-EF85022A8742}"/>
            </c:ext>
          </c:extLst>
        </c:ser>
        <c:ser>
          <c:idx val="1"/>
          <c:order val="1"/>
          <c:tx>
            <c:strRef>
              <c:f>'RV3'!$A$6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'RV3'!$B$4:$G$4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'RV3'!$B$6:$G$6</c:f>
              <c:numCache>
                <c:formatCode>@</c:formatCode>
                <c:ptCount val="6"/>
                <c:pt idx="0">
                  <c:v>66.760000000000005</c:v>
                </c:pt>
                <c:pt idx="1">
                  <c:v>66.819999999999993</c:v>
                </c:pt>
                <c:pt idx="2">
                  <c:v>66.8</c:v>
                </c:pt>
                <c:pt idx="3">
                  <c:v>68.430000000000007</c:v>
                </c:pt>
                <c:pt idx="4">
                  <c:v>73.84</c:v>
                </c:pt>
                <c:pt idx="5">
                  <c:v>76.94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23-42AA-ABB2-EF85022A87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3029664"/>
        <c:axId val="1523025824"/>
      </c:lineChart>
      <c:catAx>
        <c:axId val="15230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5824"/>
        <c:crosses val="autoZero"/>
        <c:auto val="1"/>
        <c:lblAlgn val="ctr"/>
        <c:lblOffset val="100"/>
        <c:noMultiLvlLbl val="0"/>
      </c:catAx>
      <c:valAx>
        <c:axId val="1523025824"/>
        <c:scaling>
          <c:orientation val="minMax"/>
          <c:max val="10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9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'Men BV3'!$A$5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'Men BV3'!$B$4:$G$4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'Men BV3'!$B$5:$G$5</c:f>
              <c:numCache>
                <c:formatCode>0.00</c:formatCode>
                <c:ptCount val="6"/>
                <c:pt idx="0">
                  <c:v>27.81</c:v>
                </c:pt>
                <c:pt idx="1">
                  <c:v>64</c:v>
                </c:pt>
                <c:pt idx="2" formatCode="General">
                  <c:v>64.540000000000006</c:v>
                </c:pt>
                <c:pt idx="3" formatCode="General">
                  <c:v>46.26</c:v>
                </c:pt>
                <c:pt idx="4" formatCode="General">
                  <c:v>67.83</c:v>
                </c:pt>
                <c:pt idx="5" formatCode="General">
                  <c:v>63.54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8E-49B2-AD6E-3577C8D5144E}"/>
            </c:ext>
          </c:extLst>
        </c:ser>
        <c:ser>
          <c:idx val="1"/>
          <c:order val="1"/>
          <c:tx>
            <c:strRef>
              <c:f>'Men BV3'!$A$6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'Men BV3'!$B$4:$G$4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'Men BV3'!$B$6:$G$6</c:f>
              <c:numCache>
                <c:formatCode>@</c:formatCode>
                <c:ptCount val="6"/>
                <c:pt idx="0">
                  <c:v>55.77</c:v>
                </c:pt>
                <c:pt idx="1">
                  <c:v>74.97</c:v>
                </c:pt>
                <c:pt idx="2">
                  <c:v>76.09</c:v>
                </c:pt>
                <c:pt idx="3">
                  <c:v>75.19</c:v>
                </c:pt>
                <c:pt idx="4">
                  <c:v>76.2</c:v>
                </c:pt>
                <c:pt idx="5">
                  <c:v>76.63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8E-49B2-AD6E-3577C8D5144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3029664"/>
        <c:axId val="1523025824"/>
      </c:lineChart>
      <c:catAx>
        <c:axId val="15230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5824"/>
        <c:crosses val="autoZero"/>
        <c:auto val="1"/>
        <c:lblAlgn val="ctr"/>
        <c:lblOffset val="100"/>
        <c:noMultiLvlLbl val="0"/>
      </c:catAx>
      <c:valAx>
        <c:axId val="1523025824"/>
        <c:scaling>
          <c:orientation val="minMax"/>
          <c:max val="10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9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HPV!$A$5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1619197316796308E-2"/>
                  <c:y val="3.84283328225832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5B-4F1D-ADDB-6506D507B8EE}"/>
                </c:ext>
              </c:extLst>
            </c:dLbl>
            <c:dLbl>
              <c:idx val="4"/>
              <c:layout>
                <c:manualLayout>
                  <c:x val="-2.3926165395805787E-2"/>
                  <c:y val="2.7048465689252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5B-4F1D-ADDB-6506D507B8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HPV!$E$4:$J$4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HPV!$E$5:$J$5</c:f>
              <c:numCache>
                <c:formatCode>0.00</c:formatCode>
                <c:ptCount val="6"/>
                <c:pt idx="0">
                  <c:v>76.14</c:v>
                </c:pt>
                <c:pt idx="1">
                  <c:v>68.22</c:v>
                </c:pt>
                <c:pt idx="2" formatCode="General">
                  <c:v>68.22</c:v>
                </c:pt>
                <c:pt idx="3" formatCode="General">
                  <c:v>53.13</c:v>
                </c:pt>
                <c:pt idx="4" formatCode="General">
                  <c:v>52.23</c:v>
                </c:pt>
                <c:pt idx="5" formatCode="General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5B-4F1D-ADDB-6506D507B8EE}"/>
            </c:ext>
          </c:extLst>
        </c:ser>
        <c:ser>
          <c:idx val="1"/>
          <c:order val="1"/>
          <c:tx>
            <c:strRef>
              <c:f>HPV!$A$6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1.9312229237786829E-2"/>
                  <c:y val="4.4118266389248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5B-4F1D-ADDB-6506D507B8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HPV!$E$4:$J$4</c:f>
              <c:strCache>
                <c:ptCount val="6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  <c:pt idx="3">
                  <c:v>2022 m.</c:v>
                </c:pt>
                <c:pt idx="4">
                  <c:v>2023 m.</c:v>
                </c:pt>
                <c:pt idx="5">
                  <c:v>2024 m.</c:v>
                </c:pt>
              </c:strCache>
            </c:strRef>
          </c:cat>
          <c:val>
            <c:numRef>
              <c:f>HPV!$E$6:$J$6</c:f>
              <c:numCache>
                <c:formatCode>@</c:formatCode>
                <c:ptCount val="6"/>
                <c:pt idx="0">
                  <c:v>63.36</c:v>
                </c:pt>
                <c:pt idx="1">
                  <c:v>61.64</c:v>
                </c:pt>
                <c:pt idx="2">
                  <c:v>60.71</c:v>
                </c:pt>
                <c:pt idx="3">
                  <c:v>59.37</c:v>
                </c:pt>
                <c:pt idx="4">
                  <c:v>56.1</c:v>
                </c:pt>
                <c:pt idx="5">
                  <c:v>59.25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5B-4F1D-ADDB-6506D507B8E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3029664"/>
        <c:axId val="1523025824"/>
      </c:lineChart>
      <c:catAx>
        <c:axId val="15230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5824"/>
        <c:crosses val="autoZero"/>
        <c:auto val="1"/>
        <c:lblAlgn val="ctr"/>
        <c:lblOffset val="100"/>
        <c:noMultiLvlLbl val="0"/>
      </c:catAx>
      <c:valAx>
        <c:axId val="1523025824"/>
        <c:scaling>
          <c:orientation val="minMax"/>
          <c:max val="10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3029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1669104039706"/>
          <c:y val="2.5428331875182269E-2"/>
          <c:w val="0.87868330895960289"/>
          <c:h val="0.73577136191309422"/>
        </c:manualLayout>
      </c:layout>
      <c:lineChart>
        <c:grouping val="standard"/>
        <c:varyColors val="0"/>
        <c:ser>
          <c:idx val="0"/>
          <c:order val="0"/>
          <c:tx>
            <c:strRef>
              <c:f>HPV!$A$32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1.3799727669828208E-2"/>
                  <c:y val="-1.0470720932329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8-4D7A-9C70-4CC5EE50AAD8}"/>
                </c:ext>
              </c:extLst>
            </c:dLbl>
            <c:dLbl>
              <c:idx val="7"/>
              <c:layout>
                <c:manualLayout>
                  <c:x val="-1.7981934414048276E-2"/>
                  <c:y val="-3.7767303778146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48-4D7A-9C70-4CC5EE50AAD8}"/>
                </c:ext>
              </c:extLst>
            </c:dLbl>
            <c:dLbl>
              <c:idx val="8"/>
              <c:layout>
                <c:manualLayout>
                  <c:x val="-3.9954068241469819E-2"/>
                  <c:y val="-3.0057961504811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48-4D7A-9C70-4CC5EE50A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HPV!$B$31:$J$31</c:f>
              <c:strCache>
                <c:ptCount val="9"/>
                <c:pt idx="0">
                  <c:v>2016 m.</c:v>
                </c:pt>
                <c:pt idx="1">
                  <c:v>2017 m.</c:v>
                </c:pt>
                <c:pt idx="2">
                  <c:v>2018 m.</c:v>
                </c:pt>
                <c:pt idx="3">
                  <c:v>2019 m.</c:v>
                </c:pt>
                <c:pt idx="4">
                  <c:v>2020 m.</c:v>
                </c:pt>
                <c:pt idx="5">
                  <c:v>2021 m.</c:v>
                </c:pt>
                <c:pt idx="6">
                  <c:v>2022 m.</c:v>
                </c:pt>
                <c:pt idx="7">
                  <c:v>2023 m.</c:v>
                </c:pt>
                <c:pt idx="8">
                  <c:v>2024 m.</c:v>
                </c:pt>
              </c:strCache>
            </c:strRef>
          </c:cat>
          <c:val>
            <c:numRef>
              <c:f>HPV!$B$32:$J$32</c:f>
              <c:numCache>
                <c:formatCode>General</c:formatCode>
                <c:ptCount val="9"/>
                <c:pt idx="0">
                  <c:v>0</c:v>
                </c:pt>
                <c:pt idx="1">
                  <c:v>54.82</c:v>
                </c:pt>
                <c:pt idx="2">
                  <c:v>86.66</c:v>
                </c:pt>
                <c:pt idx="3" formatCode="0.00">
                  <c:v>88.04</c:v>
                </c:pt>
                <c:pt idx="4" formatCode="0.00">
                  <c:v>88.37</c:v>
                </c:pt>
                <c:pt idx="5">
                  <c:v>85.61</c:v>
                </c:pt>
                <c:pt idx="6">
                  <c:v>81.13</c:v>
                </c:pt>
                <c:pt idx="7">
                  <c:v>66.66</c:v>
                </c:pt>
                <c:pt idx="8">
                  <c:v>74.64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48-4D7A-9C70-4CC5EE50AAD8}"/>
            </c:ext>
          </c:extLst>
        </c:ser>
        <c:ser>
          <c:idx val="1"/>
          <c:order val="1"/>
          <c:tx>
            <c:strRef>
              <c:f>HPV!$A$33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9.0989554199302561E-3"/>
                  <c:y val="3.7497952124809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48-4D7A-9C70-4CC5EE50AAD8}"/>
                </c:ext>
              </c:extLst>
            </c:dLbl>
            <c:dLbl>
              <c:idx val="8"/>
              <c:layout>
                <c:manualLayout>
                  <c:x val="-1.3799727669828121E-2"/>
                  <c:y val="3.1501867992666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48-4D7A-9C70-4CC5EE50A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HPV!$B$31:$J$31</c:f>
              <c:strCache>
                <c:ptCount val="9"/>
                <c:pt idx="0">
                  <c:v>2016 m.</c:v>
                </c:pt>
                <c:pt idx="1">
                  <c:v>2017 m.</c:v>
                </c:pt>
                <c:pt idx="2">
                  <c:v>2018 m.</c:v>
                </c:pt>
                <c:pt idx="3">
                  <c:v>2019 m.</c:v>
                </c:pt>
                <c:pt idx="4">
                  <c:v>2020 m.</c:v>
                </c:pt>
                <c:pt idx="5">
                  <c:v>2021 m.</c:v>
                </c:pt>
                <c:pt idx="6">
                  <c:v>2022 m.</c:v>
                </c:pt>
                <c:pt idx="7">
                  <c:v>2023 m.</c:v>
                </c:pt>
                <c:pt idx="8">
                  <c:v>2024 m.</c:v>
                </c:pt>
              </c:strCache>
            </c:strRef>
          </c:cat>
          <c:val>
            <c:numRef>
              <c:f>HPV!$B$33:$J$33</c:f>
              <c:numCache>
                <c:formatCode>General</c:formatCode>
                <c:ptCount val="9"/>
                <c:pt idx="0">
                  <c:v>2.92</c:v>
                </c:pt>
                <c:pt idx="1">
                  <c:v>43.19</c:v>
                </c:pt>
                <c:pt idx="2">
                  <c:v>77.78</c:v>
                </c:pt>
                <c:pt idx="3" formatCode="@">
                  <c:v>77.19</c:v>
                </c:pt>
                <c:pt idx="4" formatCode="@">
                  <c:v>76.099999999999994</c:v>
                </c:pt>
                <c:pt idx="5" formatCode="@">
                  <c:v>73.64</c:v>
                </c:pt>
                <c:pt idx="6" formatCode="@">
                  <c:v>71.73</c:v>
                </c:pt>
                <c:pt idx="7" formatCode="@">
                  <c:v>62.74</c:v>
                </c:pt>
                <c:pt idx="8" formatCode="@">
                  <c:v>70.739999999999995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48-4D7A-9C70-4CC5EE50AAD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2985024"/>
        <c:axId val="1522990784"/>
      </c:lineChart>
      <c:catAx>
        <c:axId val="152298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90784"/>
        <c:crosses val="autoZero"/>
        <c:auto val="1"/>
        <c:lblAlgn val="ctr"/>
        <c:lblOffset val="100"/>
        <c:noMultiLvlLbl val="0"/>
      </c:catAx>
      <c:valAx>
        <c:axId val="152299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8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70603674540683"/>
          <c:y val="5.0925925925925923E-2"/>
          <c:w val="0.83129396325459315"/>
          <c:h val="0.68491469816272965"/>
        </c:manualLayout>
      </c:layout>
      <c:lineChart>
        <c:grouping val="standard"/>
        <c:varyColors val="0"/>
        <c:ser>
          <c:idx val="0"/>
          <c:order val="0"/>
          <c:tx>
            <c:strRef>
              <c:f>MMR!$A$5</c:f>
              <c:strCache>
                <c:ptCount val="1"/>
                <c:pt idx="0">
                  <c:v>Šilalės rajonas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MMR!$C$4:$M$4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MMR!$C$5:$M$5</c:f>
              <c:numCache>
                <c:formatCode>General</c:formatCode>
                <c:ptCount val="11"/>
                <c:pt idx="0">
                  <c:v>87.4</c:v>
                </c:pt>
                <c:pt idx="1">
                  <c:v>92.03</c:v>
                </c:pt>
                <c:pt idx="2">
                  <c:v>95.22</c:v>
                </c:pt>
                <c:pt idx="3">
                  <c:v>94.27</c:v>
                </c:pt>
                <c:pt idx="4">
                  <c:v>93.27</c:v>
                </c:pt>
                <c:pt idx="5" formatCode="0.00">
                  <c:v>93.57</c:v>
                </c:pt>
                <c:pt idx="6" formatCode="0.00">
                  <c:v>91.61</c:v>
                </c:pt>
                <c:pt idx="7" formatCode="0.00">
                  <c:v>92.62</c:v>
                </c:pt>
                <c:pt idx="8" formatCode="0.00">
                  <c:v>94.04</c:v>
                </c:pt>
                <c:pt idx="9" formatCode="0.00">
                  <c:v>94.7</c:v>
                </c:pt>
                <c:pt idx="10" formatCode="0.00">
                  <c:v>88.06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D3-4B15-8DD3-5854A36ED9B0}"/>
            </c:ext>
          </c:extLst>
        </c:ser>
        <c:ser>
          <c:idx val="1"/>
          <c:order val="1"/>
          <c:tx>
            <c:strRef>
              <c:f>MMR!$A$6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9021494869653349E-2"/>
                  <c:y val="1.58038938878505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D3-4B15-8DD3-5854A36ED9B0}"/>
                </c:ext>
              </c:extLst>
            </c:dLbl>
            <c:dLbl>
              <c:idx val="4"/>
              <c:layout>
                <c:manualLayout>
                  <c:x val="-1.6710609873483679E-2"/>
                  <c:y val="1.86734264116292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D3-4B15-8DD3-5854A36ED9B0}"/>
                </c:ext>
              </c:extLst>
            </c:dLbl>
            <c:dLbl>
              <c:idx val="5"/>
              <c:layout>
                <c:manualLayout>
                  <c:x val="-2.7433116255711251E-2"/>
                  <c:y val="3.8760154078080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D3-4B15-8DD3-5854A36ED9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MMR!$C$4:$M$4</c:f>
              <c:strCache>
                <c:ptCount val="11"/>
                <c:pt idx="0">
                  <c:v>2014 m.</c:v>
                </c:pt>
                <c:pt idx="1">
                  <c:v>2015 m.</c:v>
                </c:pt>
                <c:pt idx="2">
                  <c:v>2016 m.</c:v>
                </c:pt>
                <c:pt idx="3">
                  <c:v>2017 m.</c:v>
                </c:pt>
                <c:pt idx="4">
                  <c:v>2018 m.</c:v>
                </c:pt>
                <c:pt idx="5">
                  <c:v>2019 m.</c:v>
                </c:pt>
                <c:pt idx="6">
                  <c:v>2020 m.</c:v>
                </c:pt>
                <c:pt idx="7">
                  <c:v>2021 m.</c:v>
                </c:pt>
                <c:pt idx="8">
                  <c:v>2022 m.</c:v>
                </c:pt>
                <c:pt idx="9">
                  <c:v>2023 m.</c:v>
                </c:pt>
                <c:pt idx="10">
                  <c:v>2024 m.</c:v>
                </c:pt>
              </c:strCache>
            </c:strRef>
          </c:cat>
          <c:val>
            <c:numRef>
              <c:f>MMR!$C$6:$M$6</c:f>
              <c:numCache>
                <c:formatCode>@</c:formatCode>
                <c:ptCount val="11"/>
                <c:pt idx="0">
                  <c:v>93.4</c:v>
                </c:pt>
                <c:pt idx="1">
                  <c:v>94.2</c:v>
                </c:pt>
                <c:pt idx="2">
                  <c:v>93.7</c:v>
                </c:pt>
                <c:pt idx="3">
                  <c:v>93.5</c:v>
                </c:pt>
                <c:pt idx="4">
                  <c:v>92.2</c:v>
                </c:pt>
                <c:pt idx="5">
                  <c:v>92.73</c:v>
                </c:pt>
                <c:pt idx="6">
                  <c:v>90.11</c:v>
                </c:pt>
                <c:pt idx="7">
                  <c:v>88.41</c:v>
                </c:pt>
                <c:pt idx="8">
                  <c:v>86.46</c:v>
                </c:pt>
                <c:pt idx="9">
                  <c:v>87.08</c:v>
                </c:pt>
                <c:pt idx="10">
                  <c:v>86.11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D3-4B15-8DD3-5854A36ED9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2993184"/>
        <c:axId val="1522984064"/>
      </c:lineChart>
      <c:catAx>
        <c:axId val="152299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84064"/>
        <c:crosses val="autoZero"/>
        <c:auto val="1"/>
        <c:lblAlgn val="ctr"/>
        <c:lblOffset val="100"/>
        <c:noMultiLvlLbl val="0"/>
      </c:catAx>
      <c:valAx>
        <c:axId val="1522984064"/>
        <c:scaling>
          <c:orientation val="minMax"/>
          <c:max val="100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t-LT"/>
                  <a:t>Procentai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t-L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2299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0F8EF0-58A6-40CA-8228-E911ACFDBA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A491679B-2990-4FB5-ABBD-52DF1CCFD067}">
      <dgm:prSet phldrT="[Tekstas]"/>
      <dgm:spPr>
        <a:solidFill>
          <a:srgbClr val="92D050"/>
        </a:solidFill>
      </dgm:spPr>
      <dgm:t>
        <a:bodyPr/>
        <a:lstStyle/>
        <a:p>
          <a:r>
            <a:rPr lang="lt-LT" dirty="0"/>
            <a:t>Vaikai ir jų tėvai</a:t>
          </a:r>
        </a:p>
      </dgm:t>
    </dgm:pt>
    <dgm:pt modelId="{82B08ED4-CA24-4A7E-BAF2-0D4DED114F8B}" type="parTrans" cxnId="{8BC59773-EAAF-4933-B332-EE3C6695A2C1}">
      <dgm:prSet/>
      <dgm:spPr/>
      <dgm:t>
        <a:bodyPr/>
        <a:lstStyle/>
        <a:p>
          <a:endParaRPr lang="lt-LT"/>
        </a:p>
      </dgm:t>
    </dgm:pt>
    <dgm:pt modelId="{D31944D6-AE3A-4B30-AD9F-DF5BAA1916C2}" type="sibTrans" cxnId="{8BC59773-EAAF-4933-B332-EE3C6695A2C1}">
      <dgm:prSet/>
      <dgm:spPr/>
      <dgm:t>
        <a:bodyPr/>
        <a:lstStyle/>
        <a:p>
          <a:endParaRPr lang="lt-LT"/>
        </a:p>
      </dgm:t>
    </dgm:pt>
    <dgm:pt modelId="{E00C8A91-CE1F-4563-8263-242446A0BCFF}">
      <dgm:prSet phldrT="[Tekstas]"/>
      <dgm:spPr>
        <a:solidFill>
          <a:srgbClr val="92D050"/>
        </a:solidFill>
      </dgm:spPr>
      <dgm:t>
        <a:bodyPr/>
        <a:lstStyle/>
        <a:p>
          <a:r>
            <a:rPr lang="lt-LT" dirty="0"/>
            <a:t>Sveikatos priežiūros specialistai</a:t>
          </a:r>
        </a:p>
      </dgm:t>
    </dgm:pt>
    <dgm:pt modelId="{FCFFC27B-D78E-4BA0-84F3-F0B86FBF0E6B}" type="parTrans" cxnId="{83D6C6B3-1A37-4289-8F94-44A5C0EC24F0}">
      <dgm:prSet/>
      <dgm:spPr/>
      <dgm:t>
        <a:bodyPr/>
        <a:lstStyle/>
        <a:p>
          <a:endParaRPr lang="lt-LT"/>
        </a:p>
      </dgm:t>
    </dgm:pt>
    <dgm:pt modelId="{F0F202FA-8832-497B-8FC7-BF013EFF6565}" type="sibTrans" cxnId="{83D6C6B3-1A37-4289-8F94-44A5C0EC24F0}">
      <dgm:prSet/>
      <dgm:spPr/>
      <dgm:t>
        <a:bodyPr/>
        <a:lstStyle/>
        <a:p>
          <a:endParaRPr lang="lt-LT"/>
        </a:p>
      </dgm:t>
    </dgm:pt>
    <dgm:pt modelId="{E1BA5BEE-7754-4FBE-8240-45B7D547A44F}">
      <dgm:prSet phldrT="[Tekstas]"/>
      <dgm:spPr>
        <a:solidFill>
          <a:srgbClr val="92D050"/>
        </a:solidFill>
      </dgm:spPr>
      <dgm:t>
        <a:bodyPr/>
        <a:lstStyle/>
        <a:p>
          <a:r>
            <a:rPr lang="lt-LT" dirty="0"/>
            <a:t>Visuomenė</a:t>
          </a:r>
        </a:p>
      </dgm:t>
    </dgm:pt>
    <dgm:pt modelId="{596D195E-F165-40F1-B294-873C3CD248FA}" type="parTrans" cxnId="{824AB5CC-A6D3-4261-BF8C-9794E3846A4E}">
      <dgm:prSet/>
      <dgm:spPr/>
      <dgm:t>
        <a:bodyPr/>
        <a:lstStyle/>
        <a:p>
          <a:endParaRPr lang="lt-LT"/>
        </a:p>
      </dgm:t>
    </dgm:pt>
    <dgm:pt modelId="{6A41F214-EA18-4560-BB47-E37BFB17AB0B}" type="sibTrans" cxnId="{824AB5CC-A6D3-4261-BF8C-9794E3846A4E}">
      <dgm:prSet/>
      <dgm:spPr/>
      <dgm:t>
        <a:bodyPr/>
        <a:lstStyle/>
        <a:p>
          <a:endParaRPr lang="lt-LT"/>
        </a:p>
      </dgm:t>
    </dgm:pt>
    <dgm:pt modelId="{2B2C8C39-5600-45F6-AC6F-86969E5B0A05}" type="pres">
      <dgm:prSet presAssocID="{300F8EF0-58A6-40CA-8228-E911ACFDBA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51E42915-D235-4387-B856-6ADAE113394D}" type="pres">
      <dgm:prSet presAssocID="{300F8EF0-58A6-40CA-8228-E911ACFDBA59}" presName="bkgdShp" presStyleLbl="alignAccFollowNode1" presStyleIdx="0" presStyleCnt="1"/>
      <dgm:spPr/>
    </dgm:pt>
    <dgm:pt modelId="{48935C79-73D1-485E-940C-6300BF0C84CC}" type="pres">
      <dgm:prSet presAssocID="{300F8EF0-58A6-40CA-8228-E911ACFDBA59}" presName="linComp" presStyleCnt="0"/>
      <dgm:spPr/>
    </dgm:pt>
    <dgm:pt modelId="{E6ED282A-F136-48A6-8F06-CCE7A6BEF99C}" type="pres">
      <dgm:prSet presAssocID="{A491679B-2990-4FB5-ABBD-52DF1CCFD067}" presName="compNode" presStyleCnt="0"/>
      <dgm:spPr/>
    </dgm:pt>
    <dgm:pt modelId="{415225EB-EED4-4C06-9E56-48A89A42CC86}" type="pres">
      <dgm:prSet presAssocID="{A491679B-2990-4FB5-ABBD-52DF1CCFD06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2C6E73B-1183-4348-A2D6-E2D750EA11C4}" type="pres">
      <dgm:prSet presAssocID="{A491679B-2990-4FB5-ABBD-52DF1CCFD067}" presName="invisiNode" presStyleLbl="node1" presStyleIdx="0" presStyleCnt="3"/>
      <dgm:spPr/>
    </dgm:pt>
    <dgm:pt modelId="{B1594E6E-2CEB-4B58-9BAB-BE998E135357}" type="pres">
      <dgm:prSet presAssocID="{A491679B-2990-4FB5-ABBD-52DF1CCFD067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</dgm:spPr>
    </dgm:pt>
    <dgm:pt modelId="{28907756-790D-4440-AE46-D4F06A975707}" type="pres">
      <dgm:prSet presAssocID="{D31944D6-AE3A-4B30-AD9F-DF5BAA1916C2}" presName="sibTrans" presStyleLbl="sibTrans2D1" presStyleIdx="0" presStyleCnt="0"/>
      <dgm:spPr/>
      <dgm:t>
        <a:bodyPr/>
        <a:lstStyle/>
        <a:p>
          <a:endParaRPr lang="lt-LT"/>
        </a:p>
      </dgm:t>
    </dgm:pt>
    <dgm:pt modelId="{807493B9-0E86-4541-91A2-B5FA4F500C79}" type="pres">
      <dgm:prSet presAssocID="{E00C8A91-CE1F-4563-8263-242446A0BCFF}" presName="compNode" presStyleCnt="0"/>
      <dgm:spPr/>
    </dgm:pt>
    <dgm:pt modelId="{FAC1BFEA-304F-4A49-AE08-DAC8BD4710A8}" type="pres">
      <dgm:prSet presAssocID="{E00C8A91-CE1F-4563-8263-242446A0BCF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5F312A1-C3E3-47AC-A683-807972EC266C}" type="pres">
      <dgm:prSet presAssocID="{E00C8A91-CE1F-4563-8263-242446A0BCFF}" presName="invisiNode" presStyleLbl="node1" presStyleIdx="1" presStyleCnt="3"/>
      <dgm:spPr/>
    </dgm:pt>
    <dgm:pt modelId="{6865E06A-8B8A-4951-B19A-6A8314B8C723}" type="pres">
      <dgm:prSet presAssocID="{E00C8A91-CE1F-4563-8263-242446A0BCFF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61000" b="-61000"/>
          </a:stretch>
        </a:blipFill>
      </dgm:spPr>
    </dgm:pt>
    <dgm:pt modelId="{A214D275-C11B-47E3-A57F-BBA6686AC206}" type="pres">
      <dgm:prSet presAssocID="{F0F202FA-8832-497B-8FC7-BF013EFF6565}" presName="sibTrans" presStyleLbl="sibTrans2D1" presStyleIdx="0" presStyleCnt="0"/>
      <dgm:spPr/>
      <dgm:t>
        <a:bodyPr/>
        <a:lstStyle/>
        <a:p>
          <a:endParaRPr lang="lt-LT"/>
        </a:p>
      </dgm:t>
    </dgm:pt>
    <dgm:pt modelId="{65D4E932-1DE7-4E84-AB4C-11B7BE7FF110}" type="pres">
      <dgm:prSet presAssocID="{E1BA5BEE-7754-4FBE-8240-45B7D547A44F}" presName="compNode" presStyleCnt="0"/>
      <dgm:spPr/>
    </dgm:pt>
    <dgm:pt modelId="{9B90AC4C-E5AF-4F77-B17C-64E54E0ABD9A}" type="pres">
      <dgm:prSet presAssocID="{E1BA5BEE-7754-4FBE-8240-45B7D547A44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F0CE953-A39F-4FD6-8B02-4EB1C5FFF36C}" type="pres">
      <dgm:prSet presAssocID="{E1BA5BEE-7754-4FBE-8240-45B7D547A44F}" presName="invisiNode" presStyleLbl="node1" presStyleIdx="2" presStyleCnt="3"/>
      <dgm:spPr/>
    </dgm:pt>
    <dgm:pt modelId="{7B4A847D-A312-41DB-9306-D63E4FD3C195}" type="pres">
      <dgm:prSet presAssocID="{E1BA5BEE-7754-4FBE-8240-45B7D547A44F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4000" b="-24000"/>
          </a:stretch>
        </a:blipFill>
      </dgm:spPr>
    </dgm:pt>
  </dgm:ptLst>
  <dgm:cxnLst>
    <dgm:cxn modelId="{BD31AC70-0F1D-4156-8367-A92F91E4943A}" type="presOf" srcId="{F0F202FA-8832-497B-8FC7-BF013EFF6565}" destId="{A214D275-C11B-47E3-A57F-BBA6686AC206}" srcOrd="0" destOrd="0" presId="urn:microsoft.com/office/officeart/2005/8/layout/pList2"/>
    <dgm:cxn modelId="{824AB5CC-A6D3-4261-BF8C-9794E3846A4E}" srcId="{300F8EF0-58A6-40CA-8228-E911ACFDBA59}" destId="{E1BA5BEE-7754-4FBE-8240-45B7D547A44F}" srcOrd="2" destOrd="0" parTransId="{596D195E-F165-40F1-B294-873C3CD248FA}" sibTransId="{6A41F214-EA18-4560-BB47-E37BFB17AB0B}"/>
    <dgm:cxn modelId="{1A31BF89-B7C4-45AB-824C-96E374FDD65C}" type="presOf" srcId="{D31944D6-AE3A-4B30-AD9F-DF5BAA1916C2}" destId="{28907756-790D-4440-AE46-D4F06A975707}" srcOrd="0" destOrd="0" presId="urn:microsoft.com/office/officeart/2005/8/layout/pList2"/>
    <dgm:cxn modelId="{EC2C182C-C864-45F9-A3F9-7ADC5A4F412D}" type="presOf" srcId="{A491679B-2990-4FB5-ABBD-52DF1CCFD067}" destId="{415225EB-EED4-4C06-9E56-48A89A42CC86}" srcOrd="0" destOrd="0" presId="urn:microsoft.com/office/officeart/2005/8/layout/pList2"/>
    <dgm:cxn modelId="{97848937-0B45-4D44-AB20-6BFD5083C3EB}" type="presOf" srcId="{E1BA5BEE-7754-4FBE-8240-45B7D547A44F}" destId="{9B90AC4C-E5AF-4F77-B17C-64E54E0ABD9A}" srcOrd="0" destOrd="0" presId="urn:microsoft.com/office/officeart/2005/8/layout/pList2"/>
    <dgm:cxn modelId="{0CAAF5A9-DBDE-4F9C-8324-E13FD1BA21F5}" type="presOf" srcId="{E00C8A91-CE1F-4563-8263-242446A0BCFF}" destId="{FAC1BFEA-304F-4A49-AE08-DAC8BD4710A8}" srcOrd="0" destOrd="0" presId="urn:microsoft.com/office/officeart/2005/8/layout/pList2"/>
    <dgm:cxn modelId="{8BC59773-EAAF-4933-B332-EE3C6695A2C1}" srcId="{300F8EF0-58A6-40CA-8228-E911ACFDBA59}" destId="{A491679B-2990-4FB5-ABBD-52DF1CCFD067}" srcOrd="0" destOrd="0" parTransId="{82B08ED4-CA24-4A7E-BAF2-0D4DED114F8B}" sibTransId="{D31944D6-AE3A-4B30-AD9F-DF5BAA1916C2}"/>
    <dgm:cxn modelId="{83D6C6B3-1A37-4289-8F94-44A5C0EC24F0}" srcId="{300F8EF0-58A6-40CA-8228-E911ACFDBA59}" destId="{E00C8A91-CE1F-4563-8263-242446A0BCFF}" srcOrd="1" destOrd="0" parTransId="{FCFFC27B-D78E-4BA0-84F3-F0B86FBF0E6B}" sibTransId="{F0F202FA-8832-497B-8FC7-BF013EFF6565}"/>
    <dgm:cxn modelId="{DF2FDFDD-E4B5-45FB-A825-F17BE0A3DCB7}" type="presOf" srcId="{300F8EF0-58A6-40CA-8228-E911ACFDBA59}" destId="{2B2C8C39-5600-45F6-AC6F-86969E5B0A05}" srcOrd="0" destOrd="0" presId="urn:microsoft.com/office/officeart/2005/8/layout/pList2"/>
    <dgm:cxn modelId="{8AA87409-9251-4D83-9089-E162039861DF}" type="presParOf" srcId="{2B2C8C39-5600-45F6-AC6F-86969E5B0A05}" destId="{51E42915-D235-4387-B856-6ADAE113394D}" srcOrd="0" destOrd="0" presId="urn:microsoft.com/office/officeart/2005/8/layout/pList2"/>
    <dgm:cxn modelId="{2CDB0DA0-D32E-4C5C-BD6A-5CC9CD48AB06}" type="presParOf" srcId="{2B2C8C39-5600-45F6-AC6F-86969E5B0A05}" destId="{48935C79-73D1-485E-940C-6300BF0C84CC}" srcOrd="1" destOrd="0" presId="urn:microsoft.com/office/officeart/2005/8/layout/pList2"/>
    <dgm:cxn modelId="{F11A8D6B-DB61-41BB-9461-C8B06AEE8FC6}" type="presParOf" srcId="{48935C79-73D1-485E-940C-6300BF0C84CC}" destId="{E6ED282A-F136-48A6-8F06-CCE7A6BEF99C}" srcOrd="0" destOrd="0" presId="urn:microsoft.com/office/officeart/2005/8/layout/pList2"/>
    <dgm:cxn modelId="{BEC1ECD1-EC68-4DCE-BE86-23E7A20623FE}" type="presParOf" srcId="{E6ED282A-F136-48A6-8F06-CCE7A6BEF99C}" destId="{415225EB-EED4-4C06-9E56-48A89A42CC86}" srcOrd="0" destOrd="0" presId="urn:microsoft.com/office/officeart/2005/8/layout/pList2"/>
    <dgm:cxn modelId="{BCC37626-5A0D-46BB-97C5-075508C07DC1}" type="presParOf" srcId="{E6ED282A-F136-48A6-8F06-CCE7A6BEF99C}" destId="{22C6E73B-1183-4348-A2D6-E2D750EA11C4}" srcOrd="1" destOrd="0" presId="urn:microsoft.com/office/officeart/2005/8/layout/pList2"/>
    <dgm:cxn modelId="{F56BE58A-132E-45DF-AC0F-27E4BEE35392}" type="presParOf" srcId="{E6ED282A-F136-48A6-8F06-CCE7A6BEF99C}" destId="{B1594E6E-2CEB-4B58-9BAB-BE998E135357}" srcOrd="2" destOrd="0" presId="urn:microsoft.com/office/officeart/2005/8/layout/pList2"/>
    <dgm:cxn modelId="{9F126A26-A182-46B5-8A5F-7EDF0832C23E}" type="presParOf" srcId="{48935C79-73D1-485E-940C-6300BF0C84CC}" destId="{28907756-790D-4440-AE46-D4F06A975707}" srcOrd="1" destOrd="0" presId="urn:microsoft.com/office/officeart/2005/8/layout/pList2"/>
    <dgm:cxn modelId="{4527DE0C-8A5D-477C-A51F-A2B476F9C876}" type="presParOf" srcId="{48935C79-73D1-485E-940C-6300BF0C84CC}" destId="{807493B9-0E86-4541-91A2-B5FA4F500C79}" srcOrd="2" destOrd="0" presId="urn:microsoft.com/office/officeart/2005/8/layout/pList2"/>
    <dgm:cxn modelId="{9C917A8E-5882-4E17-89A1-C824D6CB19C4}" type="presParOf" srcId="{807493B9-0E86-4541-91A2-B5FA4F500C79}" destId="{FAC1BFEA-304F-4A49-AE08-DAC8BD4710A8}" srcOrd="0" destOrd="0" presId="urn:microsoft.com/office/officeart/2005/8/layout/pList2"/>
    <dgm:cxn modelId="{112C2B76-C71C-4CD5-A9AE-29774A9F5AD8}" type="presParOf" srcId="{807493B9-0E86-4541-91A2-B5FA4F500C79}" destId="{05F312A1-C3E3-47AC-A683-807972EC266C}" srcOrd="1" destOrd="0" presId="urn:microsoft.com/office/officeart/2005/8/layout/pList2"/>
    <dgm:cxn modelId="{6700103E-B0B2-4AF5-A5DA-CB615C51B205}" type="presParOf" srcId="{807493B9-0E86-4541-91A2-B5FA4F500C79}" destId="{6865E06A-8B8A-4951-B19A-6A8314B8C723}" srcOrd="2" destOrd="0" presId="urn:microsoft.com/office/officeart/2005/8/layout/pList2"/>
    <dgm:cxn modelId="{C2665FA8-B4C6-4ED8-B705-58801E5A6D2F}" type="presParOf" srcId="{48935C79-73D1-485E-940C-6300BF0C84CC}" destId="{A214D275-C11B-47E3-A57F-BBA6686AC206}" srcOrd="3" destOrd="0" presId="urn:microsoft.com/office/officeart/2005/8/layout/pList2"/>
    <dgm:cxn modelId="{C1AB4C6E-B1F8-49D6-A991-3154D324A581}" type="presParOf" srcId="{48935C79-73D1-485E-940C-6300BF0C84CC}" destId="{65D4E932-1DE7-4E84-AB4C-11B7BE7FF110}" srcOrd="4" destOrd="0" presId="urn:microsoft.com/office/officeart/2005/8/layout/pList2"/>
    <dgm:cxn modelId="{F2D823F4-5FC9-4E4B-9D70-EE316495E9BC}" type="presParOf" srcId="{65D4E932-1DE7-4E84-AB4C-11B7BE7FF110}" destId="{9B90AC4C-E5AF-4F77-B17C-64E54E0ABD9A}" srcOrd="0" destOrd="0" presId="urn:microsoft.com/office/officeart/2005/8/layout/pList2"/>
    <dgm:cxn modelId="{A63A8A8C-29E3-47D9-B29E-9B0AF196B052}" type="presParOf" srcId="{65D4E932-1DE7-4E84-AB4C-11B7BE7FF110}" destId="{1F0CE953-A39F-4FD6-8B02-4EB1C5FFF36C}" srcOrd="1" destOrd="0" presId="urn:microsoft.com/office/officeart/2005/8/layout/pList2"/>
    <dgm:cxn modelId="{6A8521A3-4A37-4D99-96F1-DE16D6BAD11C}" type="presParOf" srcId="{65D4E932-1DE7-4E84-AB4C-11B7BE7FF110}" destId="{7B4A847D-A312-41DB-9306-D63E4FD3C19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2915-D235-4387-B856-6ADAE113394D}">
      <dsp:nvSpPr>
        <dsp:cNvPr id="0" name=""/>
        <dsp:cNvSpPr/>
      </dsp:nvSpPr>
      <dsp:spPr>
        <a:xfrm>
          <a:off x="0" y="0"/>
          <a:ext cx="10058399" cy="18102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94E6E-2CEB-4B58-9BAB-BE998E135357}">
      <dsp:nvSpPr>
        <dsp:cNvPr id="0" name=""/>
        <dsp:cNvSpPr/>
      </dsp:nvSpPr>
      <dsp:spPr>
        <a:xfrm>
          <a:off x="301752" y="241363"/>
          <a:ext cx="295465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5225EB-EED4-4C06-9E56-48A89A42CC86}">
      <dsp:nvSpPr>
        <dsp:cNvPr id="0" name=""/>
        <dsp:cNvSpPr/>
      </dsp:nvSpPr>
      <dsp:spPr>
        <a:xfrm rot="10800000">
          <a:off x="301752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800" kern="1200" dirty="0"/>
            <a:t>Vaikai ir jų tėvai</a:t>
          </a:r>
        </a:p>
      </dsp:txBody>
      <dsp:txXfrm rot="10800000">
        <a:off x="369794" y="1810226"/>
        <a:ext cx="2818570" cy="2144456"/>
      </dsp:txXfrm>
    </dsp:sp>
    <dsp:sp modelId="{6865E06A-8B8A-4951-B19A-6A8314B8C723}">
      <dsp:nvSpPr>
        <dsp:cNvPr id="0" name=""/>
        <dsp:cNvSpPr/>
      </dsp:nvSpPr>
      <dsp:spPr>
        <a:xfrm>
          <a:off x="3551872" y="241363"/>
          <a:ext cx="295465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1000" b="-6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1BFEA-304F-4A49-AE08-DAC8BD4710A8}">
      <dsp:nvSpPr>
        <dsp:cNvPr id="0" name=""/>
        <dsp:cNvSpPr/>
      </dsp:nvSpPr>
      <dsp:spPr>
        <a:xfrm rot="10800000">
          <a:off x="3551872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800" kern="1200" dirty="0"/>
            <a:t>Sveikatos priežiūros specialistai</a:t>
          </a:r>
        </a:p>
      </dsp:txBody>
      <dsp:txXfrm rot="10800000">
        <a:off x="3619914" y="1810226"/>
        <a:ext cx="2818570" cy="2144456"/>
      </dsp:txXfrm>
    </dsp:sp>
    <dsp:sp modelId="{7B4A847D-A312-41DB-9306-D63E4FD3C195}">
      <dsp:nvSpPr>
        <dsp:cNvPr id="0" name=""/>
        <dsp:cNvSpPr/>
      </dsp:nvSpPr>
      <dsp:spPr>
        <a:xfrm>
          <a:off x="6801993" y="241363"/>
          <a:ext cx="295465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AC4C-E5AF-4F77-B17C-64E54E0ABD9A}">
      <dsp:nvSpPr>
        <dsp:cNvPr id="0" name=""/>
        <dsp:cNvSpPr/>
      </dsp:nvSpPr>
      <dsp:spPr>
        <a:xfrm rot="10800000">
          <a:off x="6801993" y="1810226"/>
          <a:ext cx="2954654" cy="2212498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3800" kern="1200" dirty="0"/>
            <a:t>Visuomenė</a:t>
          </a:r>
        </a:p>
      </dsp:txBody>
      <dsp:txXfrm rot="10800000">
        <a:off x="6870035" y="1810226"/>
        <a:ext cx="2818570" cy="2144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E2132-1E85-43E7-BFAE-193F5A0B9F52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51732-7A76-4BA3-8700-53C83BBE0F8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2636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7152C-62FD-4E09-B17F-0C396EF11840}" type="slidenum">
              <a:rPr lang="lt-LT" smtClean="0"/>
              <a:t>32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04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B85E63A-660C-C1F7-4C19-5C735CECF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C63622B-BEDC-BE3F-032D-1650E31FC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4D120FA-3D79-277C-37E4-A97FB599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582DDE5-A84D-745E-3ECA-61C0DD38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07AFD60-5185-4436-350D-9F64547A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89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C2FF2D1-978C-E3D2-499B-8E2D8565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DD8418A-6FFB-7438-896E-EB506032C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6F0E4C5-24E2-61FC-34FA-FEAC3A26F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B09479C-A8DF-943C-D932-0264BA8B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7F4E2A1-23C4-6075-4FC4-9C0B234A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3478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B0C1EAF-55DD-AA1F-83D8-42809EC31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79AE398D-B9ED-449F-91BF-02B6A7855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D61791A-C68A-83A5-E211-1E5A7A82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74EC27C-7BC7-BF71-59E3-D16C0958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719BB9E-B199-0175-9574-02804388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7025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lt-L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1097280" y="4453200"/>
            <a:ext cx="4908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lt-LT" sz="20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6251400" y="4453200"/>
            <a:ext cx="4908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lt-LT" sz="20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7"/>
          </p:nvPr>
        </p:nvSpPr>
        <p:spPr/>
        <p:txBody>
          <a:bodyPr/>
          <a:lstStyle/>
          <a:p>
            <a:fld id="{354F1CB4-5F37-4BF8-A9CC-284DF904F24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76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umatytas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lt-L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1097280" y="4453200"/>
            <a:ext cx="100580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lt-LT" sz="20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lstStyle/>
          <a:p>
            <a:fld id="{70A80BD5-1C10-4C7D-A365-25A234B1788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96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8ADEE7-37F4-8461-1911-C1CE74AD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6F9F652-4C4B-1E91-80F4-B92F2AE46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2F448CE-A9A4-C855-61DC-B8ACDB89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9E5CDB9-BE3D-4CB5-7B0F-A3448F5B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A1BE762-4260-CC49-DD68-CE5DDF6D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971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C9FC680-D3D4-5CC2-B7F5-C8146509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80852D8-AE59-1934-A92E-006468C62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B680EA3-C7CC-A601-9E44-21B532B7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0DB9B75-679C-F124-347B-4584573B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FA0ABF3-F1BC-9756-92F6-8FE2C371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449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9BF0B52-E11C-EDE3-5B48-37399564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C198316-62C6-1FFC-E802-E6F3D86E2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7B5F437-D475-F1E2-07F7-F494266AC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D68EE6C-A4B0-EBA1-E5C1-F6F4D8E2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32C087F-C1F2-1462-86BB-2A3C9A96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071ABE52-8126-F5AF-B928-33F47FCA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294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4DC67E-67E2-01B2-6532-C9E07B5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471F08D-45C8-EAD3-2590-B07687B76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8B78F741-AD1F-0E58-CB90-A208B1BF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6ED557FC-5CCE-8D0F-4593-D7B4607C5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A3B54C11-8975-1EFF-8801-A83094453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8DF66227-853E-EDC7-9BD6-84090A85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89495894-3BCB-1BF0-E9DE-7C0E19A2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CF0DCF70-286D-B3EA-05EF-A9CCEFD4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4919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6EEF806-C3CF-6477-51EB-5934EF55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71951E79-3C37-2BCC-1475-1318312E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F08D818F-0952-45B3-14EA-8E8C9809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86C78C9-F8BC-D69E-912D-DAADC84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8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8413FB99-B1B5-BB90-AA84-4C99384A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B03BB6D2-CDA4-2AC0-301A-BA20093A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354C59A-F98A-A87A-7D86-A17DB027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756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9A6E560-2D9C-7560-9DE1-7883A653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EC94FF8-D05D-54D5-B36E-A7328AE2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D827E86A-4FBC-22E5-6DED-F239367EF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1C39075-F004-20CF-A4AD-C5EE34CF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552BBBF-FFE1-9935-08DC-50B796BC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7142A938-AFA5-77F9-6A81-31E9AFEF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949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390995E-E4B9-C6C4-F5CA-CE7DB6EF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536E4DB-90EA-762D-E2DD-73BE603D6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B78A6241-98AB-5880-263C-E149C8F79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FD45069-FE03-173B-E7F1-0580B2E3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0EC9D4D4-9094-D6F2-9E1C-CEDFF3C9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7E0FE0D-C0B2-87E1-9876-E5E03442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4959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57B0501D-9637-E2A2-777C-07EBCCD9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B6D1334-9AD9-F04D-691F-FBF30384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D7DFAB5-BF55-970A-5743-3F632CDC7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BF960-B5C3-43B1-985D-A4A6D352F9D8}" type="datetimeFigureOut">
              <a:rPr lang="lt-LT" smtClean="0"/>
              <a:t>2025-05-30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7FB04C7-F82F-DA42-AB2A-BBCD70F96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217424D-3C86-A9D4-F9D1-0503B7399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27E64-D2C9-43E5-8434-D2253E6AF2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6047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-seimas.lrs.lt/portal/legalAct/lt/TAD/c7bf0da1ab8f11e8aa33fe8f0fea665f/asr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vsc.lrv.lt/lt/vaika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E325F91-C2A5-3028-64E3-F53E436C8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Imunoprofilaktikos aktualijos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Lietuvoje ir Šilalės r. savivaldybėje.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Sergamumas užkrečiamosiomis ligomis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470A3FA-63D8-8189-CEB2-C353EB6C0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141" y="4839168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lt-LT" dirty="0"/>
              <a:t>Vaida Mitkuvienė</a:t>
            </a:r>
          </a:p>
          <a:p>
            <a:pPr algn="r"/>
            <a:r>
              <a:rPr lang="lt-LT" dirty="0"/>
              <a:t>NVSC Tauragės departamento </a:t>
            </a:r>
          </a:p>
          <a:p>
            <a:pPr algn="r"/>
            <a:r>
              <a:rPr lang="lt-LT" dirty="0"/>
              <a:t>Užkrečiamųjų ligų valdymo </a:t>
            </a:r>
          </a:p>
          <a:p>
            <a:pPr algn="r"/>
            <a:r>
              <a:rPr lang="lt-LT" dirty="0"/>
              <a:t>skyriaus vedėja</a:t>
            </a:r>
          </a:p>
          <a:p>
            <a:r>
              <a:rPr lang="lt-LT" dirty="0"/>
              <a:t>2025-05-29</a:t>
            </a:r>
          </a:p>
          <a:p>
            <a:endParaRPr lang="lt-L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441BFC-917F-A9CA-0116-09E793BF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260" y="139558"/>
            <a:ext cx="1909482" cy="11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CF05D37B-4239-8AEA-2A5B-EBF7DC9F0EFD}"/>
              </a:ext>
            </a:extLst>
          </p:cNvPr>
          <p:cNvCxnSpPr>
            <a:cxnSpLocks/>
          </p:cNvCxnSpPr>
          <p:nvPr/>
        </p:nvCxnSpPr>
        <p:spPr>
          <a:xfrm>
            <a:off x="1290495" y="2671195"/>
            <a:ext cx="100182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Lentelė 4">
            <a:extLst>
              <a:ext uri="{FF2B5EF4-FFF2-40B4-BE49-F238E27FC236}">
                <a16:creationId xmlns:a16="http://schemas.microsoft.com/office/drawing/2014/main" id="{02F9CD8B-4927-A2E5-BF4A-D667D0D71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79495"/>
              </p:ext>
            </p:extLst>
          </p:nvPr>
        </p:nvGraphicFramePr>
        <p:xfrm>
          <a:off x="8014996" y="431478"/>
          <a:ext cx="3799195" cy="1676400"/>
        </p:xfrm>
        <a:graphic>
          <a:graphicData uri="http://schemas.openxmlformats.org/drawingml/2006/table">
            <a:tbl>
              <a:tblPr/>
              <a:tblGrid>
                <a:gridCol w="1236516">
                  <a:extLst>
                    <a:ext uri="{9D8B030D-6E8A-4147-A177-3AD203B41FA5}">
                      <a16:colId xmlns:a16="http://schemas.microsoft.com/office/drawing/2014/main" val="3896846807"/>
                    </a:ext>
                  </a:extLst>
                </a:gridCol>
                <a:gridCol w="716222">
                  <a:extLst>
                    <a:ext uri="{9D8B030D-6E8A-4147-A177-3AD203B41FA5}">
                      <a16:colId xmlns:a16="http://schemas.microsoft.com/office/drawing/2014/main" val="1988192182"/>
                    </a:ext>
                  </a:extLst>
                </a:gridCol>
                <a:gridCol w="1033519">
                  <a:extLst>
                    <a:ext uri="{9D8B030D-6E8A-4147-A177-3AD203B41FA5}">
                      <a16:colId xmlns:a16="http://schemas.microsoft.com/office/drawing/2014/main" val="3322760969"/>
                    </a:ext>
                  </a:extLst>
                </a:gridCol>
                <a:gridCol w="812938">
                  <a:extLst>
                    <a:ext uri="{9D8B030D-6E8A-4147-A177-3AD203B41FA5}">
                      <a16:colId xmlns:a16="http://schemas.microsoft.com/office/drawing/2014/main" val="1456916354"/>
                    </a:ext>
                  </a:extLst>
                </a:gridCol>
              </a:tblGrid>
              <a:tr h="4269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Nepaskiepytų vaikų sk.</a:t>
                      </a:r>
                    </a:p>
                    <a:p>
                      <a:pPr algn="l" fontAlgn="ctr"/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24159"/>
                  </a:ext>
                </a:extLst>
              </a:tr>
              <a:tr h="12106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370146"/>
                  </a:ext>
                </a:extLst>
              </a:tr>
              <a:tr h="12106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1496"/>
                  </a:ext>
                </a:extLst>
              </a:tr>
              <a:tr h="12106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82143"/>
                  </a:ext>
                </a:extLst>
              </a:tr>
              <a:tr h="14110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378565"/>
                  </a:ext>
                </a:extLst>
              </a:tr>
              <a:tr h="12106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40606"/>
                  </a:ext>
                </a:extLst>
              </a:tr>
              <a:tr h="12106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7077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FB775F-68E0-3CED-94B9-C497B2AC91C1}"/>
              </a:ext>
            </a:extLst>
          </p:cNvPr>
          <p:cNvSpPr txBox="1"/>
          <p:nvPr/>
        </p:nvSpPr>
        <p:spPr>
          <a:xfrm>
            <a:off x="2343209" y="372498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Pneumokokinė infekcija (1 m., 3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2017 – 2024 m.</a:t>
            </a:r>
            <a:r>
              <a:rPr lang="lt-LT" sz="1600" dirty="0"/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aveikslėlis 4">
            <a:extLst>
              <a:ext uri="{FF2B5EF4-FFF2-40B4-BE49-F238E27FC236}">
                <a16:creationId xmlns:a16="http://schemas.microsoft.com/office/drawing/2014/main" id="{4B3F360D-C63A-4B3C-9AEE-7F662F9F3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147265"/>
            <a:ext cx="1394023" cy="1066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922F2-037D-4A27-8311-C3A165DB9DEC}"/>
              </a:ext>
            </a:extLst>
          </p:cNvPr>
          <p:cNvSpPr txBox="1"/>
          <p:nvPr/>
        </p:nvSpPr>
        <p:spPr>
          <a:xfrm>
            <a:off x="269783" y="6459718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F68131A-5286-39DB-3383-E5F11147CF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460335"/>
              </p:ext>
            </p:extLst>
          </p:nvPr>
        </p:nvGraphicFramePr>
        <p:xfrm>
          <a:off x="721425" y="2057399"/>
          <a:ext cx="10783220" cy="401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70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136DE-C80D-6DC1-2A71-B2F58EC3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4A71F468-C579-65AD-706A-D64D1C8A80EF}"/>
              </a:ext>
            </a:extLst>
          </p:cNvPr>
          <p:cNvCxnSpPr>
            <a:cxnSpLocks/>
          </p:cNvCxnSpPr>
          <p:nvPr/>
        </p:nvCxnSpPr>
        <p:spPr>
          <a:xfrm>
            <a:off x="1150536" y="2191391"/>
            <a:ext cx="9766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BF05BFF-0414-E48F-A209-5137B3548AC1}"/>
              </a:ext>
            </a:extLst>
          </p:cNvPr>
          <p:cNvSpPr txBox="1"/>
          <p:nvPr/>
        </p:nvSpPr>
        <p:spPr>
          <a:xfrm>
            <a:off x="1306260" y="444333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Rotavirusinė</a:t>
            </a:r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infekcija (1 m., 3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2019 – 2024 m.</a:t>
            </a:r>
            <a:r>
              <a:rPr lang="lt-LT" sz="1600" dirty="0"/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Lentelė 8">
            <a:extLst>
              <a:ext uri="{FF2B5EF4-FFF2-40B4-BE49-F238E27FC236}">
                <a16:creationId xmlns:a16="http://schemas.microsoft.com/office/drawing/2014/main" id="{AA03D84C-F943-227C-BC91-44DDDCA17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79030"/>
              </p:ext>
            </p:extLst>
          </p:nvPr>
        </p:nvGraphicFramePr>
        <p:xfrm>
          <a:off x="7945551" y="561993"/>
          <a:ext cx="3898901" cy="1463120"/>
        </p:xfrm>
        <a:graphic>
          <a:graphicData uri="http://schemas.openxmlformats.org/drawingml/2006/table">
            <a:tbl>
              <a:tblPr/>
              <a:tblGrid>
                <a:gridCol w="1268967">
                  <a:extLst>
                    <a:ext uri="{9D8B030D-6E8A-4147-A177-3AD203B41FA5}">
                      <a16:colId xmlns:a16="http://schemas.microsoft.com/office/drawing/2014/main" val="2309177171"/>
                    </a:ext>
                  </a:extLst>
                </a:gridCol>
                <a:gridCol w="787898">
                  <a:extLst>
                    <a:ext uri="{9D8B030D-6E8A-4147-A177-3AD203B41FA5}">
                      <a16:colId xmlns:a16="http://schemas.microsoft.com/office/drawing/2014/main" val="3157165405"/>
                    </a:ext>
                  </a:extLst>
                </a:gridCol>
                <a:gridCol w="951723">
                  <a:extLst>
                    <a:ext uri="{9D8B030D-6E8A-4147-A177-3AD203B41FA5}">
                      <a16:colId xmlns:a16="http://schemas.microsoft.com/office/drawing/2014/main" val="994421171"/>
                    </a:ext>
                  </a:extLst>
                </a:gridCol>
                <a:gridCol w="890313">
                  <a:extLst>
                    <a:ext uri="{9D8B030D-6E8A-4147-A177-3AD203B41FA5}">
                      <a16:colId xmlns:a16="http://schemas.microsoft.com/office/drawing/2014/main" val="2522135432"/>
                    </a:ext>
                  </a:extLst>
                </a:gridCol>
              </a:tblGrid>
              <a:tr h="3429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089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671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281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017952"/>
                  </a:ext>
                </a:extLst>
              </a:tr>
              <a:tr h="156384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378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57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67716"/>
                  </a:ext>
                </a:extLst>
              </a:tr>
            </a:tbl>
          </a:graphicData>
        </a:graphic>
      </p:graphicFrame>
      <p:pic>
        <p:nvPicPr>
          <p:cNvPr id="8" name="Paveikslėlis 4">
            <a:extLst>
              <a:ext uri="{FF2B5EF4-FFF2-40B4-BE49-F238E27FC236}">
                <a16:creationId xmlns:a16="http://schemas.microsoft.com/office/drawing/2014/main" id="{D74E50C0-4798-4DC1-BFED-FCF5F290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E7B83-A152-4479-9658-EB564213C963}"/>
              </a:ext>
            </a:extLst>
          </p:cNvPr>
          <p:cNvSpPr txBox="1"/>
          <p:nvPr/>
        </p:nvSpPr>
        <p:spPr>
          <a:xfrm>
            <a:off x="186869" y="6489716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BA30F4C-7CF4-4239-9A41-594B44441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747394"/>
              </p:ext>
            </p:extLst>
          </p:nvPr>
        </p:nvGraphicFramePr>
        <p:xfrm>
          <a:off x="494522" y="1505329"/>
          <a:ext cx="10683551" cy="453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1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4BFD-4D01-67B7-1820-636F0742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3BD25DDF-F24B-8DFC-DDD3-CB6DF222C638}"/>
              </a:ext>
            </a:extLst>
          </p:cNvPr>
          <p:cNvCxnSpPr>
            <a:cxnSpLocks/>
          </p:cNvCxnSpPr>
          <p:nvPr/>
        </p:nvCxnSpPr>
        <p:spPr>
          <a:xfrm>
            <a:off x="1300493" y="2794840"/>
            <a:ext cx="10260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18A7BE-45E6-003E-E940-F524871302E2}"/>
              </a:ext>
            </a:extLst>
          </p:cNvPr>
          <p:cNvSpPr txBox="1"/>
          <p:nvPr/>
        </p:nvSpPr>
        <p:spPr>
          <a:xfrm>
            <a:off x="1513052" y="520377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Meningokokinė infekcija (1 m., 3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– 2024 m.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Lentelė 4">
            <a:extLst>
              <a:ext uri="{FF2B5EF4-FFF2-40B4-BE49-F238E27FC236}">
                <a16:creationId xmlns:a16="http://schemas.microsoft.com/office/drawing/2014/main" id="{1A7DDA50-ED00-21BC-FB1E-BFF63FB90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09569"/>
              </p:ext>
            </p:extLst>
          </p:nvPr>
        </p:nvGraphicFramePr>
        <p:xfrm>
          <a:off x="8080310" y="659384"/>
          <a:ext cx="3877263" cy="1341120"/>
        </p:xfrm>
        <a:graphic>
          <a:graphicData uri="http://schemas.openxmlformats.org/drawingml/2006/table">
            <a:tbl>
              <a:tblPr/>
              <a:tblGrid>
                <a:gridCol w="1261925">
                  <a:extLst>
                    <a:ext uri="{9D8B030D-6E8A-4147-A177-3AD203B41FA5}">
                      <a16:colId xmlns:a16="http://schemas.microsoft.com/office/drawing/2014/main" val="1382032950"/>
                    </a:ext>
                  </a:extLst>
                </a:gridCol>
                <a:gridCol w="783691">
                  <a:extLst>
                    <a:ext uri="{9D8B030D-6E8A-4147-A177-3AD203B41FA5}">
                      <a16:colId xmlns:a16="http://schemas.microsoft.com/office/drawing/2014/main" val="4027982979"/>
                    </a:ext>
                  </a:extLst>
                </a:gridCol>
                <a:gridCol w="890887">
                  <a:extLst>
                    <a:ext uri="{9D8B030D-6E8A-4147-A177-3AD203B41FA5}">
                      <a16:colId xmlns:a16="http://schemas.microsoft.com/office/drawing/2014/main" val="3303649245"/>
                    </a:ext>
                  </a:extLst>
                </a:gridCol>
                <a:gridCol w="940760">
                  <a:extLst>
                    <a:ext uri="{9D8B030D-6E8A-4147-A177-3AD203B41FA5}">
                      <a16:colId xmlns:a16="http://schemas.microsoft.com/office/drawing/2014/main" val="2567030103"/>
                    </a:ext>
                  </a:extLst>
                </a:gridCol>
              </a:tblGrid>
              <a:tr h="31568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256460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167639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997902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345587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995212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104780"/>
                  </a:ext>
                </a:extLst>
              </a:tr>
              <a:tr h="157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529986"/>
                  </a:ext>
                </a:extLst>
              </a:tr>
            </a:tbl>
          </a:graphicData>
        </a:graphic>
      </p:graphicFrame>
      <p:pic>
        <p:nvPicPr>
          <p:cNvPr id="7" name="Paveikslėlis 4">
            <a:extLst>
              <a:ext uri="{FF2B5EF4-FFF2-40B4-BE49-F238E27FC236}">
                <a16:creationId xmlns:a16="http://schemas.microsoft.com/office/drawing/2014/main" id="{F0403D23-4B2B-4D89-8075-EDC7D785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C1EB4-91FE-4264-AB3E-07C717203A92}"/>
              </a:ext>
            </a:extLst>
          </p:cNvPr>
          <p:cNvSpPr txBox="1"/>
          <p:nvPr/>
        </p:nvSpPr>
        <p:spPr>
          <a:xfrm>
            <a:off x="330675" y="6352893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1B19C90-00C4-4CF5-B9FA-508BD0B39E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080086"/>
              </p:ext>
            </p:extLst>
          </p:nvPr>
        </p:nvGraphicFramePr>
        <p:xfrm>
          <a:off x="553617" y="2133923"/>
          <a:ext cx="11084766" cy="427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85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AA67B-9A39-F0E6-33A5-DC9B8EAEB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AE04AFC1-F45C-0BFB-AA7A-FCAA4091C62F}"/>
              </a:ext>
            </a:extLst>
          </p:cNvPr>
          <p:cNvCxnSpPr>
            <a:cxnSpLocks/>
          </p:cNvCxnSpPr>
          <p:nvPr/>
        </p:nvCxnSpPr>
        <p:spPr>
          <a:xfrm>
            <a:off x="1356177" y="2188720"/>
            <a:ext cx="1001161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ED56A7-AAF6-C7D4-C4CC-5E46D28D40B7}"/>
              </a:ext>
            </a:extLst>
          </p:cNvPr>
          <p:cNvSpPr txBox="1"/>
          <p:nvPr/>
        </p:nvSpPr>
        <p:spPr>
          <a:xfrm>
            <a:off x="1260443" y="538300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ŽPV infekcija (11 m., 1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2019 – 2024 m.</a:t>
            </a:r>
            <a:r>
              <a:rPr lang="lt-LT" sz="1600" dirty="0"/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id="{172BF0EE-1275-7CB9-FC11-13795A481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068822"/>
              </p:ext>
            </p:extLst>
          </p:nvPr>
        </p:nvGraphicFramePr>
        <p:xfrm>
          <a:off x="8229600" y="373930"/>
          <a:ext cx="3631726" cy="1341120"/>
        </p:xfrm>
        <a:graphic>
          <a:graphicData uri="http://schemas.openxmlformats.org/drawingml/2006/table">
            <a:tbl>
              <a:tblPr/>
              <a:tblGrid>
                <a:gridCol w="1182010">
                  <a:extLst>
                    <a:ext uri="{9D8B030D-6E8A-4147-A177-3AD203B41FA5}">
                      <a16:colId xmlns:a16="http://schemas.microsoft.com/office/drawing/2014/main" val="1567973194"/>
                    </a:ext>
                  </a:extLst>
                </a:gridCol>
                <a:gridCol w="750802">
                  <a:extLst>
                    <a:ext uri="{9D8B030D-6E8A-4147-A177-3AD203B41FA5}">
                      <a16:colId xmlns:a16="http://schemas.microsoft.com/office/drawing/2014/main" val="2816588011"/>
                    </a:ext>
                  </a:extLst>
                </a:gridCol>
                <a:gridCol w="927926">
                  <a:extLst>
                    <a:ext uri="{9D8B030D-6E8A-4147-A177-3AD203B41FA5}">
                      <a16:colId xmlns:a16="http://schemas.microsoft.com/office/drawing/2014/main" val="803794169"/>
                    </a:ext>
                  </a:extLst>
                </a:gridCol>
                <a:gridCol w="770988">
                  <a:extLst>
                    <a:ext uri="{9D8B030D-6E8A-4147-A177-3AD203B41FA5}">
                      <a16:colId xmlns:a16="http://schemas.microsoft.com/office/drawing/2014/main" val="1491392250"/>
                    </a:ext>
                  </a:extLst>
                </a:gridCol>
              </a:tblGrid>
              <a:tr h="26650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991652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253160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89863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603669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331727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316096"/>
                  </a:ext>
                </a:extLst>
              </a:tr>
              <a:tr h="133252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759134"/>
                  </a:ext>
                </a:extLst>
              </a:tr>
            </a:tbl>
          </a:graphicData>
        </a:graphic>
      </p:graphicFrame>
      <p:pic>
        <p:nvPicPr>
          <p:cNvPr id="8" name="Paveikslėlis 4">
            <a:extLst>
              <a:ext uri="{FF2B5EF4-FFF2-40B4-BE49-F238E27FC236}">
                <a16:creationId xmlns:a16="http://schemas.microsoft.com/office/drawing/2014/main" id="{5EE572AC-3D66-4FF9-A918-BDF2B851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26BEA4-CBDD-470B-98EF-92BA37AC670A}"/>
              </a:ext>
            </a:extLst>
          </p:cNvPr>
          <p:cNvSpPr txBox="1"/>
          <p:nvPr/>
        </p:nvSpPr>
        <p:spPr>
          <a:xfrm>
            <a:off x="290624" y="6376374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5CB0805-CCE6-4AC4-BE3D-AA1EED5D5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876312"/>
              </p:ext>
            </p:extLst>
          </p:nvPr>
        </p:nvGraphicFramePr>
        <p:xfrm>
          <a:off x="615821" y="1530222"/>
          <a:ext cx="11010122" cy="446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83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E6F5-288C-DA71-DBFD-E582E1BF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E19D9873-8C4F-EA2C-311D-9275528934CA}"/>
              </a:ext>
            </a:extLst>
          </p:cNvPr>
          <p:cNvCxnSpPr>
            <a:cxnSpLocks/>
          </p:cNvCxnSpPr>
          <p:nvPr/>
        </p:nvCxnSpPr>
        <p:spPr>
          <a:xfrm>
            <a:off x="1968705" y="2509431"/>
            <a:ext cx="96031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1EC1B1F-4A97-174B-700E-6C6602068C9E}"/>
              </a:ext>
            </a:extLst>
          </p:cNvPr>
          <p:cNvSpPr txBox="1"/>
          <p:nvPr/>
        </p:nvSpPr>
        <p:spPr>
          <a:xfrm>
            <a:off x="1505357" y="399330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ŽPV infekcija (12 m., 1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2019 – 2024 m.</a:t>
            </a:r>
            <a:r>
              <a:rPr lang="lt-LT" sz="1600" dirty="0"/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Lentelė 7">
            <a:extLst>
              <a:ext uri="{FF2B5EF4-FFF2-40B4-BE49-F238E27FC236}">
                <a16:creationId xmlns:a16="http://schemas.microsoft.com/office/drawing/2014/main" id="{C9445C5E-9063-A0D8-7A70-C4D05D15E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51223"/>
              </p:ext>
            </p:extLst>
          </p:nvPr>
        </p:nvGraphicFramePr>
        <p:xfrm>
          <a:off x="8033657" y="314585"/>
          <a:ext cx="3687478" cy="1552152"/>
        </p:xfrm>
        <a:graphic>
          <a:graphicData uri="http://schemas.openxmlformats.org/drawingml/2006/table">
            <a:tbl>
              <a:tblPr/>
              <a:tblGrid>
                <a:gridCol w="1200156">
                  <a:extLst>
                    <a:ext uri="{9D8B030D-6E8A-4147-A177-3AD203B41FA5}">
                      <a16:colId xmlns:a16="http://schemas.microsoft.com/office/drawing/2014/main" val="1574827145"/>
                    </a:ext>
                  </a:extLst>
                </a:gridCol>
                <a:gridCol w="725225">
                  <a:extLst>
                    <a:ext uri="{9D8B030D-6E8A-4147-A177-3AD203B41FA5}">
                      <a16:colId xmlns:a16="http://schemas.microsoft.com/office/drawing/2014/main" val="1108495868"/>
                    </a:ext>
                  </a:extLst>
                </a:gridCol>
                <a:gridCol w="926093">
                  <a:extLst>
                    <a:ext uri="{9D8B030D-6E8A-4147-A177-3AD203B41FA5}">
                      <a16:colId xmlns:a16="http://schemas.microsoft.com/office/drawing/2014/main" val="1139095032"/>
                    </a:ext>
                  </a:extLst>
                </a:gridCol>
                <a:gridCol w="836004">
                  <a:extLst>
                    <a:ext uri="{9D8B030D-6E8A-4147-A177-3AD203B41FA5}">
                      <a16:colId xmlns:a16="http://schemas.microsoft.com/office/drawing/2014/main" val="3172585510"/>
                    </a:ext>
                  </a:extLst>
                </a:gridCol>
              </a:tblGrid>
              <a:tr h="279050">
                <a:tc>
                  <a:txBody>
                    <a:bodyPr/>
                    <a:lstStyle/>
                    <a:p>
                      <a:pPr algn="ctr" fontAlgn="ctr"/>
                      <a:endParaRPr lang="lt-L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942157"/>
                  </a:ext>
                </a:extLst>
              </a:tr>
              <a:tr h="27208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364248"/>
                  </a:ext>
                </a:extLst>
              </a:tr>
              <a:tr h="27208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980221"/>
                  </a:ext>
                </a:extLst>
              </a:tr>
              <a:tr h="13952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417839"/>
                  </a:ext>
                </a:extLst>
              </a:tr>
              <a:tr h="16979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604252"/>
                  </a:ext>
                </a:extLst>
              </a:tr>
              <a:tr h="13952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580956"/>
                  </a:ext>
                </a:extLst>
              </a:tr>
              <a:tr h="13952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554527"/>
                  </a:ext>
                </a:extLst>
              </a:tr>
            </a:tbl>
          </a:graphicData>
        </a:graphic>
      </p:graphicFrame>
      <p:pic>
        <p:nvPicPr>
          <p:cNvPr id="7" name="Paveikslėlis 4">
            <a:extLst>
              <a:ext uri="{FF2B5EF4-FFF2-40B4-BE49-F238E27FC236}">
                <a16:creationId xmlns:a16="http://schemas.microsoft.com/office/drawing/2014/main" id="{DAA3A3AF-0000-436A-BAAC-15D8F802A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77785"/>
            <a:ext cx="1645920" cy="1258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3C967F-30DE-44B1-8E95-F21D1B4A2837}"/>
              </a:ext>
            </a:extLst>
          </p:cNvPr>
          <p:cNvSpPr txBox="1"/>
          <p:nvPr/>
        </p:nvSpPr>
        <p:spPr>
          <a:xfrm>
            <a:off x="268099" y="6491462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A3E09F4-1D4F-EE3A-1963-B56B99C13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058367"/>
              </p:ext>
            </p:extLst>
          </p:nvPr>
        </p:nvGraphicFramePr>
        <p:xfrm>
          <a:off x="765110" y="2080725"/>
          <a:ext cx="10806735" cy="423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808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81A7-A215-9A58-1D67-46BBD6CAF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6DC3567E-83F8-7F22-FBB6-1B7B51DB4134}"/>
              </a:ext>
            </a:extLst>
          </p:cNvPr>
          <p:cNvCxnSpPr>
            <a:cxnSpLocks/>
          </p:cNvCxnSpPr>
          <p:nvPr/>
        </p:nvCxnSpPr>
        <p:spPr>
          <a:xfrm>
            <a:off x="2143707" y="3028426"/>
            <a:ext cx="90530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1B465C-F4DF-8DCF-AD71-1AFA55991F84}"/>
              </a:ext>
            </a:extLst>
          </p:cNvPr>
          <p:cNvSpPr txBox="1"/>
          <p:nvPr/>
        </p:nvSpPr>
        <p:spPr>
          <a:xfrm>
            <a:off x="1477107" y="456449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Tymai, raudonukė, epideminis parotitas  (2 m., 1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– 2024 m.</a:t>
            </a:r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Lentelė 9">
            <a:extLst>
              <a:ext uri="{FF2B5EF4-FFF2-40B4-BE49-F238E27FC236}">
                <a16:creationId xmlns:a16="http://schemas.microsoft.com/office/drawing/2014/main" id="{31EF6498-8E91-D14F-B956-E5AE9FB48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039526"/>
              </p:ext>
            </p:extLst>
          </p:nvPr>
        </p:nvGraphicFramePr>
        <p:xfrm>
          <a:off x="8078104" y="249135"/>
          <a:ext cx="3898901" cy="1539232"/>
        </p:xfrm>
        <a:graphic>
          <a:graphicData uri="http://schemas.openxmlformats.org/drawingml/2006/table">
            <a:tbl>
              <a:tblPr/>
              <a:tblGrid>
                <a:gridCol w="1268967">
                  <a:extLst>
                    <a:ext uri="{9D8B030D-6E8A-4147-A177-3AD203B41FA5}">
                      <a16:colId xmlns:a16="http://schemas.microsoft.com/office/drawing/2014/main" val="1290348277"/>
                    </a:ext>
                  </a:extLst>
                </a:gridCol>
                <a:gridCol w="795305">
                  <a:extLst>
                    <a:ext uri="{9D8B030D-6E8A-4147-A177-3AD203B41FA5}">
                      <a16:colId xmlns:a16="http://schemas.microsoft.com/office/drawing/2014/main" val="3629231503"/>
                    </a:ext>
                  </a:extLst>
                </a:gridCol>
                <a:gridCol w="877078">
                  <a:extLst>
                    <a:ext uri="{9D8B030D-6E8A-4147-A177-3AD203B41FA5}">
                      <a16:colId xmlns:a16="http://schemas.microsoft.com/office/drawing/2014/main" val="4171777762"/>
                    </a:ext>
                  </a:extLst>
                </a:gridCol>
                <a:gridCol w="957551">
                  <a:extLst>
                    <a:ext uri="{9D8B030D-6E8A-4147-A177-3AD203B41FA5}">
                      <a16:colId xmlns:a16="http://schemas.microsoft.com/office/drawing/2014/main" val="307675443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602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07144"/>
                  </a:ext>
                </a:extLst>
              </a:tr>
              <a:tr h="205732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474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904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8919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876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22 135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431702"/>
                  </a:ext>
                </a:extLst>
              </a:tr>
            </a:tbl>
          </a:graphicData>
        </a:graphic>
      </p:graphicFrame>
      <p:pic>
        <p:nvPicPr>
          <p:cNvPr id="7" name="Paveikslėlis 4">
            <a:extLst>
              <a:ext uri="{FF2B5EF4-FFF2-40B4-BE49-F238E27FC236}">
                <a16:creationId xmlns:a16="http://schemas.microsoft.com/office/drawing/2014/main" id="{907276E8-06B5-4C1A-BAF2-356473B8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9340F-7D6C-4864-AD18-74D52D55F6F2}"/>
              </a:ext>
            </a:extLst>
          </p:cNvPr>
          <p:cNvSpPr txBox="1"/>
          <p:nvPr/>
        </p:nvSpPr>
        <p:spPr>
          <a:xfrm>
            <a:off x="300554" y="64277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55C3870-B421-33D3-BDA9-D63F21DA7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7330892"/>
              </p:ext>
            </p:extLst>
          </p:nvPr>
        </p:nvGraphicFramePr>
        <p:xfrm>
          <a:off x="606491" y="1788367"/>
          <a:ext cx="10991460" cy="442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2711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BF75-9707-4449-A635-85AB4A217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50" y="310216"/>
            <a:ext cx="10515600" cy="79255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Times New Roman" panose="02020603050405020304" pitchFamily="18" charset="0"/>
              </a:rPr>
              <a:t/>
            </a:r>
            <a:br>
              <a:rPr lang="lt-L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Times New Roman" panose="02020603050405020304" pitchFamily="18" charset="0"/>
              </a:rPr>
            </a:br>
            <a:r>
              <a:rPr lang="lt-LT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Skiepijimo apimtys nuo </a:t>
            </a:r>
            <a:r>
              <a:rPr lang="lt-LT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tymų</a:t>
            </a:r>
            <a:r>
              <a:rPr lang="lt-LT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epideminio parotito, raudonukės ir nepaskiepytų vaikų skaičius Lietuvoje  2005-2024 m. (2 m. amžiaus vaikai)</a:t>
            </a:r>
            <a:br>
              <a:rPr lang="lt-LT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lt-LT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86190"/>
          <a:ext cx="10515600" cy="489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E2D5EE1-5D0B-4080-806D-64609688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850" y="126793"/>
            <a:ext cx="1451150" cy="1109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759DD9-C4F2-45D2-99C0-C4B8782478FC}"/>
              </a:ext>
            </a:extLst>
          </p:cNvPr>
          <p:cNvSpPr txBox="1"/>
          <p:nvPr/>
        </p:nvSpPr>
        <p:spPr>
          <a:xfrm>
            <a:off x="360218" y="65810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</p:spTree>
    <p:extLst>
      <p:ext uri="{BB962C8B-B14F-4D97-AF65-F5344CB8AC3E}">
        <p14:creationId xmlns:p14="http://schemas.microsoft.com/office/powerpoint/2010/main" val="629552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>
            <a:extLst>
              <a:ext uri="{FF2B5EF4-FFF2-40B4-BE49-F238E27FC236}">
                <a16:creationId xmlns:a16="http://schemas.microsoft.com/office/drawing/2014/main" id="{63F06BB3-77AA-43CC-A41F-054C4200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3A2E2A-D939-40C5-BA2C-C5ADAB11B454}"/>
              </a:ext>
            </a:extLst>
          </p:cNvPr>
          <p:cNvSpPr txBox="1"/>
          <p:nvPr/>
        </p:nvSpPr>
        <p:spPr>
          <a:xfrm>
            <a:off x="239638" y="6389016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A4ED8742-2981-F3AD-715B-FB9E0E9DC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" y="1670307"/>
            <a:ext cx="5515185" cy="39007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8694A-8BCA-8F75-6A89-3865211712DD}"/>
              </a:ext>
            </a:extLst>
          </p:cNvPr>
          <p:cNvSpPr txBox="1"/>
          <p:nvPr/>
        </p:nvSpPr>
        <p:spPr>
          <a:xfrm>
            <a:off x="2067307" y="334081"/>
            <a:ext cx="9241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m. vaikų skiepijimo nuo tymų, epideminio parotito ir raudonukės infekcijų aprėptys Lietuvos savivaldybėse 2023 – 2024 m.</a:t>
            </a: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4BB8264-F3A7-D118-B084-C04FF943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541" y="2008630"/>
            <a:ext cx="6747375" cy="4515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BAF4B2-7979-6381-A7B5-9FA6480EEC63}"/>
              </a:ext>
            </a:extLst>
          </p:cNvPr>
          <p:cNvSpPr txBox="1"/>
          <p:nvPr/>
        </p:nvSpPr>
        <p:spPr>
          <a:xfrm>
            <a:off x="1917392" y="1371785"/>
            <a:ext cx="2985796" cy="3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2023 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0DF45-0178-4BCF-3ECE-1B797AD1A522}"/>
              </a:ext>
            </a:extLst>
          </p:cNvPr>
          <p:cNvSpPr txBox="1"/>
          <p:nvPr/>
        </p:nvSpPr>
        <p:spPr>
          <a:xfrm>
            <a:off x="7612176" y="1558420"/>
            <a:ext cx="2985796" cy="3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                   2024 m.</a:t>
            </a:r>
          </a:p>
        </p:txBody>
      </p:sp>
    </p:spTree>
    <p:extLst>
      <p:ext uri="{BB962C8B-B14F-4D97-AF65-F5344CB8AC3E}">
        <p14:creationId xmlns:p14="http://schemas.microsoft.com/office/powerpoint/2010/main" val="51280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E4C9F-3157-10B1-7BCB-9774C631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iesioji jungtis 3">
            <a:extLst>
              <a:ext uri="{FF2B5EF4-FFF2-40B4-BE49-F238E27FC236}">
                <a16:creationId xmlns:a16="http://schemas.microsoft.com/office/drawing/2014/main" id="{E137AC3A-D12B-E24C-45C0-C4B1111A9434}"/>
              </a:ext>
            </a:extLst>
          </p:cNvPr>
          <p:cNvCxnSpPr>
            <a:cxnSpLocks/>
          </p:cNvCxnSpPr>
          <p:nvPr/>
        </p:nvCxnSpPr>
        <p:spPr>
          <a:xfrm>
            <a:off x="1108103" y="2682007"/>
            <a:ext cx="103965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DBA40F-E4A0-A8A2-C87B-82B54B6CA696}"/>
              </a:ext>
            </a:extLst>
          </p:cNvPr>
          <p:cNvSpPr txBox="1"/>
          <p:nvPr/>
        </p:nvSpPr>
        <p:spPr>
          <a:xfrm>
            <a:off x="1477107" y="295917"/>
            <a:ext cx="62947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Tymai, raudonukė, epideminis parotitas  (7 m., 2 dozė)</a:t>
            </a:r>
          </a:p>
          <a:p>
            <a:pPr algn="ctr"/>
            <a:r>
              <a:rPr lang="lt-LT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2013 – 2024 m.</a:t>
            </a:r>
            <a:r>
              <a:rPr lang="lt-LT" sz="1600" dirty="0"/>
              <a:t> 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Lentelė 8">
            <a:extLst>
              <a:ext uri="{FF2B5EF4-FFF2-40B4-BE49-F238E27FC236}">
                <a16:creationId xmlns:a16="http://schemas.microsoft.com/office/drawing/2014/main" id="{B1FE528B-51C7-CD86-1D6A-D6D434BC2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3540"/>
              </p:ext>
            </p:extLst>
          </p:nvPr>
        </p:nvGraphicFramePr>
        <p:xfrm>
          <a:off x="8248261" y="157090"/>
          <a:ext cx="3718738" cy="1508760"/>
        </p:xfrm>
        <a:graphic>
          <a:graphicData uri="http://schemas.openxmlformats.org/drawingml/2006/table">
            <a:tbl>
              <a:tblPr/>
              <a:tblGrid>
                <a:gridCol w="1210330">
                  <a:extLst>
                    <a:ext uri="{9D8B030D-6E8A-4147-A177-3AD203B41FA5}">
                      <a16:colId xmlns:a16="http://schemas.microsoft.com/office/drawing/2014/main" val="2227731164"/>
                    </a:ext>
                  </a:extLst>
                </a:gridCol>
                <a:gridCol w="934980">
                  <a:extLst>
                    <a:ext uri="{9D8B030D-6E8A-4147-A177-3AD203B41FA5}">
                      <a16:colId xmlns:a16="http://schemas.microsoft.com/office/drawing/2014/main" val="115283716"/>
                    </a:ext>
                  </a:extLst>
                </a:gridCol>
                <a:gridCol w="749762">
                  <a:extLst>
                    <a:ext uri="{9D8B030D-6E8A-4147-A177-3AD203B41FA5}">
                      <a16:colId xmlns:a16="http://schemas.microsoft.com/office/drawing/2014/main" val="1404512068"/>
                    </a:ext>
                  </a:extLst>
                </a:gridCol>
                <a:gridCol w="823666">
                  <a:extLst>
                    <a:ext uri="{9D8B030D-6E8A-4147-A177-3AD203B41FA5}">
                      <a16:colId xmlns:a16="http://schemas.microsoft.com/office/drawing/2014/main" val="1299699991"/>
                    </a:ext>
                  </a:extLst>
                </a:gridCol>
              </a:tblGrid>
              <a:tr h="42264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655840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54380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019421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95475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9455140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015251"/>
                  </a:ext>
                </a:extLst>
              </a:tr>
              <a:tr h="14088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445200"/>
                  </a:ext>
                </a:extLst>
              </a:tr>
            </a:tbl>
          </a:graphicData>
        </a:graphic>
      </p:graphicFrame>
      <p:pic>
        <p:nvPicPr>
          <p:cNvPr id="7" name="Paveikslėlis 4">
            <a:extLst>
              <a:ext uri="{FF2B5EF4-FFF2-40B4-BE49-F238E27FC236}">
                <a16:creationId xmlns:a16="http://schemas.microsoft.com/office/drawing/2014/main" id="{473F8771-1879-430F-896D-E5F2E48C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5FE4-AE5A-4F66-B4CA-1C00C369AF89}"/>
              </a:ext>
            </a:extLst>
          </p:cNvPr>
          <p:cNvSpPr txBox="1"/>
          <p:nvPr/>
        </p:nvSpPr>
        <p:spPr>
          <a:xfrm>
            <a:off x="249686" y="6423583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0ABB855-E6B8-1BAA-6FCF-DCD7D2CD5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991431"/>
              </p:ext>
            </p:extLst>
          </p:nvPr>
        </p:nvGraphicFramePr>
        <p:xfrm>
          <a:off x="531845" y="1545431"/>
          <a:ext cx="11094098" cy="468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37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DC9F-BC74-469A-A120-F57C88D4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205918"/>
            <a:ext cx="10515600" cy="968823"/>
          </a:xfrm>
        </p:spPr>
        <p:txBody>
          <a:bodyPr/>
          <a:lstStyle/>
          <a:p>
            <a:pPr algn="ctr"/>
            <a:r>
              <a:rPr lang="lt-L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Skiepijimo apimtys nuo </a:t>
            </a:r>
            <a:r>
              <a:rPr lang="lt-L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tymų, </a:t>
            </a:r>
            <a:r>
              <a:rPr lang="lt-L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epideminio parotito, raudonukės ir nepaskiepytų vaikų skaičius Lietuvoje 2005-2024 m.(7 m. amžiaus vaikai)</a:t>
            </a:r>
            <a:endParaRPr lang="lt-L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1A676A-1BEF-492D-85EB-9594608611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09252"/>
          <a:ext cx="10515600" cy="487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DD137D-8E35-40DF-B4CB-0A3B299D112E}"/>
              </a:ext>
            </a:extLst>
          </p:cNvPr>
          <p:cNvSpPr txBox="1"/>
          <p:nvPr/>
        </p:nvSpPr>
        <p:spPr>
          <a:xfrm>
            <a:off x="360218" y="65810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7" name="Paveikslėlis 4">
            <a:extLst>
              <a:ext uri="{FF2B5EF4-FFF2-40B4-BE49-F238E27FC236}">
                <a16:creationId xmlns:a16="http://schemas.microsoft.com/office/drawing/2014/main" id="{CF0D51DD-060F-4347-A993-6033E7CB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5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68CC-00D2-40D8-8722-08A4B90A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249"/>
            <a:ext cx="10515600" cy="867747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Vaikų profilaktinių skiepijimų kalendorius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7D9F3-F78E-4775-9172-1BE275AA8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233" y="1470992"/>
            <a:ext cx="4505063" cy="4244008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 </a:t>
            </a:r>
            <a:r>
              <a:rPr lang="lt-LT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Sveikatos apsaugos ministro 2018 m. rugpjūčio 29 d. įsakymas Nr.V-955 ,,Dėl Lietuvos Respublikos vaikų profilaktinių skiepijimų kalendoriaus patvirtinimo“¹</a:t>
            </a:r>
          </a:p>
          <a:p>
            <a:pPr lvl="0" algn="just"/>
            <a:endParaRPr lang="lt-LT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lt-LT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 pagal profilaktinių skiepų kalendorių nemokamai skiepijami nuo 14 užkrečiamųjų ligų.</a:t>
            </a:r>
          </a:p>
          <a:p>
            <a:pPr lvl="0"/>
            <a:endParaRPr lang="lt-LT" sz="2200" dirty="0">
              <a:solidFill>
                <a:prstClr val="black"/>
              </a:solidFill>
            </a:endParaRPr>
          </a:p>
          <a:p>
            <a:pPr lvl="0"/>
            <a:endParaRPr lang="lt-LT" sz="2200" dirty="0">
              <a:solidFill>
                <a:prstClr val="black"/>
              </a:solidFill>
            </a:endParaRPr>
          </a:p>
          <a:p>
            <a:pPr lvl="0"/>
            <a:endParaRPr lang="lt-LT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lt-LT" sz="1100" dirty="0">
                <a:solidFill>
                  <a:prstClr val="black"/>
                </a:solidFill>
              </a:rPr>
              <a:t>¹</a:t>
            </a:r>
            <a:r>
              <a:rPr lang="lt-LT" sz="1100" dirty="0">
                <a:solidFill>
                  <a:prstClr val="black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https://e-seimas.lrs.lt/portal/legalAct/lt/TAD/c7bf0da1ab8f11e8aa33fe8f0fea665f/asr</a:t>
            </a:r>
            <a:endParaRPr lang="lt-LT" sz="1100" dirty="0">
              <a:solidFill>
                <a:prstClr val="black"/>
              </a:solidFill>
            </a:endParaRPr>
          </a:p>
          <a:p>
            <a:pPr lvl="0"/>
            <a:endParaRPr lang="lt-LT" sz="2200" dirty="0">
              <a:solidFill>
                <a:prstClr val="black"/>
              </a:solidFill>
            </a:endParaRPr>
          </a:p>
          <a:p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B1D8C-1AB2-448A-A7AA-272641F2D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882" y="139558"/>
            <a:ext cx="1559859" cy="1190571"/>
          </a:xfrm>
          <a:prstGeom prst="rect">
            <a:avLst/>
          </a:prstGeom>
        </p:spPr>
      </p:pic>
      <p:sp>
        <p:nvSpPr>
          <p:cNvPr id="7" name="Turinio vietos rezervavimo ženklas 6">
            <a:extLst>
              <a:ext uri="{FF2B5EF4-FFF2-40B4-BE49-F238E27FC236}">
                <a16:creationId xmlns:a16="http://schemas.microsoft.com/office/drawing/2014/main" id="{429D708D-DF37-DDBE-94FA-23254CA83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lt-LT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19D7D06-4481-0A27-2DC6-5037CF91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296" y="1156996"/>
            <a:ext cx="7153445" cy="501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>
            <a:extLst>
              <a:ext uri="{FF2B5EF4-FFF2-40B4-BE49-F238E27FC236}">
                <a16:creationId xmlns:a16="http://schemas.microsoft.com/office/drawing/2014/main" id="{A7CED453-9876-4019-A6F9-8BE26BCC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45C3E-E498-4E6D-A1D2-D808F3D9EF2D}"/>
              </a:ext>
            </a:extLst>
          </p:cNvPr>
          <p:cNvSpPr txBox="1"/>
          <p:nvPr/>
        </p:nvSpPr>
        <p:spPr>
          <a:xfrm>
            <a:off x="360218" y="65810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4FE770EC-6F4D-1AAB-9AFC-3A30B7795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7" y="2078062"/>
            <a:ext cx="5467113" cy="362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5EA2748-66EE-E92A-BF06-1007A411E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863" y="1771094"/>
            <a:ext cx="6308137" cy="4284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D8BDEC-B2AD-ED2E-859E-50006C3608E2}"/>
              </a:ext>
            </a:extLst>
          </p:cNvPr>
          <p:cNvSpPr txBox="1"/>
          <p:nvPr/>
        </p:nvSpPr>
        <p:spPr>
          <a:xfrm>
            <a:off x="7612176" y="1558420"/>
            <a:ext cx="2985796" cy="3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                   2024 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C3CBE-3221-4042-8C7F-0D76439DA1BC}"/>
              </a:ext>
            </a:extLst>
          </p:cNvPr>
          <p:cNvSpPr txBox="1"/>
          <p:nvPr/>
        </p:nvSpPr>
        <p:spPr>
          <a:xfrm>
            <a:off x="2178649" y="1073205"/>
            <a:ext cx="2985796" cy="3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2023 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38C12-5E0B-B94A-95CE-2649BF2309E3}"/>
              </a:ext>
            </a:extLst>
          </p:cNvPr>
          <p:cNvSpPr txBox="1"/>
          <p:nvPr/>
        </p:nvSpPr>
        <p:spPr>
          <a:xfrm>
            <a:off x="2067307" y="334081"/>
            <a:ext cx="9241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m. vaikų skiepijimo nuo tymų, epideminio parotito ir raudonukės infekcijų aprėptys Lietuvos savivaldybėse 2023 – 2024 m.</a:t>
            </a:r>
          </a:p>
        </p:txBody>
      </p:sp>
    </p:spTree>
    <p:extLst>
      <p:ext uri="{BB962C8B-B14F-4D97-AF65-F5344CB8AC3E}">
        <p14:creationId xmlns:p14="http://schemas.microsoft.com/office/powerpoint/2010/main" val="376192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33295F6-585C-41DB-A06C-C77108A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Vaikų nepaskiepijimo priežastys Šilalės r. savivaldybėje</a:t>
            </a: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5079758B-2385-4E76-9EA8-248FFE1CA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305050"/>
              </p:ext>
            </p:extLst>
          </p:nvPr>
        </p:nvGraphicFramePr>
        <p:xfrm>
          <a:off x="1046922" y="1825625"/>
          <a:ext cx="10906537" cy="43954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70092">
                  <a:extLst>
                    <a:ext uri="{9D8B030D-6E8A-4147-A177-3AD203B41FA5}">
                      <a16:colId xmlns:a16="http://schemas.microsoft.com/office/drawing/2014/main" val="317588046"/>
                    </a:ext>
                  </a:extLst>
                </a:gridCol>
                <a:gridCol w="2778815">
                  <a:extLst>
                    <a:ext uri="{9D8B030D-6E8A-4147-A177-3AD203B41FA5}">
                      <a16:colId xmlns:a16="http://schemas.microsoft.com/office/drawing/2014/main" val="1598812969"/>
                    </a:ext>
                  </a:extLst>
                </a:gridCol>
                <a:gridCol w="2778815">
                  <a:extLst>
                    <a:ext uri="{9D8B030D-6E8A-4147-A177-3AD203B41FA5}">
                      <a16:colId xmlns:a16="http://schemas.microsoft.com/office/drawing/2014/main" val="3474125986"/>
                    </a:ext>
                  </a:extLst>
                </a:gridCol>
                <a:gridCol w="2778815">
                  <a:extLst>
                    <a:ext uri="{9D8B030D-6E8A-4147-A177-3AD203B41FA5}">
                      <a16:colId xmlns:a16="http://schemas.microsoft.com/office/drawing/2014/main" val="676667132"/>
                    </a:ext>
                  </a:extLst>
                </a:gridCol>
              </a:tblGrid>
              <a:tr h="1007959">
                <a:tc>
                  <a:txBody>
                    <a:bodyPr/>
                    <a:lstStyle/>
                    <a:p>
                      <a:pPr algn="l"/>
                      <a:r>
                        <a:rPr lang="lt-LT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Metai</a:t>
                      </a:r>
                    </a:p>
                    <a:p>
                      <a:pPr algn="r"/>
                      <a:r>
                        <a:rPr lang="lt-LT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Priežastys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Tėvų atsisakymas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priežasties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Kitos priežastys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19142"/>
                  </a:ext>
                </a:extLst>
              </a:tr>
              <a:tr h="1007959">
                <a:tc>
                  <a:txBody>
                    <a:bodyPr/>
                    <a:lstStyle/>
                    <a:p>
                      <a:pPr algn="ctr"/>
                      <a:r>
                        <a:rPr lang="lt-LT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</a:t>
                      </a:r>
                      <a:endParaRPr lang="lt-LT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lt-LT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231</a:t>
                      </a:r>
                      <a:endParaRPr lang="lt-LT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253249"/>
                  </a:ext>
                </a:extLst>
              </a:tr>
              <a:tr h="1007959">
                <a:tc>
                  <a:txBody>
                    <a:bodyPr/>
                    <a:lstStyle/>
                    <a:p>
                      <a:pPr algn="ctr"/>
                      <a:r>
                        <a:rPr lang="lt-LT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375746"/>
                  </a:ext>
                </a:extLst>
              </a:tr>
              <a:tr h="1007959">
                <a:tc>
                  <a:txBody>
                    <a:bodyPr/>
                    <a:lstStyle/>
                    <a:p>
                      <a:pPr algn="ctr"/>
                      <a:r>
                        <a:rPr lang="lt-LT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222</a:t>
                      </a:r>
                      <a:endParaRPr lang="lt-LT" sz="28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lt-LT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338</a:t>
                      </a:r>
                      <a:endParaRPr lang="lt-LT" sz="2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979628"/>
                  </a:ext>
                </a:extLst>
              </a:tr>
            </a:tbl>
          </a:graphicData>
        </a:graphic>
      </p:graphicFrame>
      <p:cxnSp>
        <p:nvCxnSpPr>
          <p:cNvPr id="6" name="Tiesioji jungtis 5">
            <a:extLst>
              <a:ext uri="{FF2B5EF4-FFF2-40B4-BE49-F238E27FC236}">
                <a16:creationId xmlns:a16="http://schemas.microsoft.com/office/drawing/2014/main" id="{7CBEB4B4-7340-4E3A-90BD-0B31E01D3F38}"/>
              </a:ext>
            </a:extLst>
          </p:cNvPr>
          <p:cNvCxnSpPr/>
          <p:nvPr/>
        </p:nvCxnSpPr>
        <p:spPr>
          <a:xfrm flipH="1">
            <a:off x="1073426" y="1828800"/>
            <a:ext cx="2531165" cy="1007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B52F1BB-0FCE-9E11-70CC-333E508E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F8E8B-8761-E92B-DF9D-468B754CB349}"/>
              </a:ext>
            </a:extLst>
          </p:cNvPr>
          <p:cNvSpPr txBox="1"/>
          <p:nvPr/>
        </p:nvSpPr>
        <p:spPr>
          <a:xfrm>
            <a:off x="360218" y="65810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</p:spTree>
    <p:extLst>
      <p:ext uri="{BB962C8B-B14F-4D97-AF65-F5344CB8AC3E}">
        <p14:creationId xmlns:p14="http://schemas.microsoft.com/office/powerpoint/2010/main" val="2197848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ADF3-5331-42D2-B10A-FAEBB846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738" y="329175"/>
            <a:ext cx="7977554" cy="1271644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Pagrindinės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nepaskiepijimo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prie</a:t>
            </a:r>
            <a:r>
              <a:rPr lang="lt-L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žastys</a:t>
            </a:r>
            <a:endParaRPr lang="lt-L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838EB-7826-4FDF-8550-B3BE0F6BE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Mažėjantis pasitikėjimas skiepais;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Nepasitikėjimas informacijos teikėjais;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Žiniasklaidoje ir internete daug neigiamos informacijos apie skiepus;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Nepageidaujamų reakcijų į skiepus baimė dėl poveikio sveikatai;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710EA9D-2532-4D90-85C5-6C487F69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D9D1-50D1-494C-BCD9-0A69626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69" y="196449"/>
            <a:ext cx="8751909" cy="1325563"/>
          </a:xfrm>
        </p:spPr>
        <p:txBody>
          <a:bodyPr>
            <a:normAutofit/>
          </a:bodyPr>
          <a:lstStyle/>
          <a:p>
            <a:pPr algn="ctr"/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Vaikų skiepijimo aprėptys Šilalės r. sav. ASPĮ 2024 m.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1FDA7E6-EC90-D5F9-672D-8A7B02701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36" y="175327"/>
            <a:ext cx="1426716" cy="736077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EE548E6-CFA1-4CC2-B4BD-C0442C74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72" y="207653"/>
            <a:ext cx="1394023" cy="1066018"/>
          </a:xfrm>
          <a:prstGeom prst="rect">
            <a:avLst/>
          </a:prstGeom>
        </p:spPr>
      </p:pic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id="{3888A073-0CC0-76A7-B6AB-935A8E7D2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07872"/>
              </p:ext>
            </p:extLst>
          </p:nvPr>
        </p:nvGraphicFramePr>
        <p:xfrm>
          <a:off x="345233" y="1950098"/>
          <a:ext cx="11602361" cy="4478693"/>
        </p:xfrm>
        <a:graphic>
          <a:graphicData uri="http://schemas.openxmlformats.org/drawingml/2006/table">
            <a:tbl>
              <a:tblPr/>
              <a:tblGrid>
                <a:gridCol w="2342616">
                  <a:extLst>
                    <a:ext uri="{9D8B030D-6E8A-4147-A177-3AD203B41FA5}">
                      <a16:colId xmlns:a16="http://schemas.microsoft.com/office/drawing/2014/main" val="197866394"/>
                    </a:ext>
                  </a:extLst>
                </a:gridCol>
                <a:gridCol w="760477">
                  <a:extLst>
                    <a:ext uri="{9D8B030D-6E8A-4147-A177-3AD203B41FA5}">
                      <a16:colId xmlns:a16="http://schemas.microsoft.com/office/drawing/2014/main" val="3195532581"/>
                    </a:ext>
                  </a:extLst>
                </a:gridCol>
                <a:gridCol w="690547">
                  <a:extLst>
                    <a:ext uri="{9D8B030D-6E8A-4147-A177-3AD203B41FA5}">
                      <a16:colId xmlns:a16="http://schemas.microsoft.com/office/drawing/2014/main" val="1771979577"/>
                    </a:ext>
                  </a:extLst>
                </a:gridCol>
                <a:gridCol w="559431">
                  <a:extLst>
                    <a:ext uri="{9D8B030D-6E8A-4147-A177-3AD203B41FA5}">
                      <a16:colId xmlns:a16="http://schemas.microsoft.com/office/drawing/2014/main" val="797111600"/>
                    </a:ext>
                  </a:extLst>
                </a:gridCol>
                <a:gridCol w="780872">
                  <a:extLst>
                    <a:ext uri="{9D8B030D-6E8A-4147-A177-3AD203B41FA5}">
                      <a16:colId xmlns:a16="http://schemas.microsoft.com/office/drawing/2014/main" val="4000240381"/>
                    </a:ext>
                  </a:extLst>
                </a:gridCol>
                <a:gridCol w="792527">
                  <a:extLst>
                    <a:ext uri="{9D8B030D-6E8A-4147-A177-3AD203B41FA5}">
                      <a16:colId xmlns:a16="http://schemas.microsoft.com/office/drawing/2014/main" val="821414101"/>
                    </a:ext>
                  </a:extLst>
                </a:gridCol>
                <a:gridCol w="1075156">
                  <a:extLst>
                    <a:ext uri="{9D8B030D-6E8A-4147-A177-3AD203B41FA5}">
                      <a16:colId xmlns:a16="http://schemas.microsoft.com/office/drawing/2014/main" val="259708107"/>
                    </a:ext>
                  </a:extLst>
                </a:gridCol>
                <a:gridCol w="865369">
                  <a:extLst>
                    <a:ext uri="{9D8B030D-6E8A-4147-A177-3AD203B41FA5}">
                      <a16:colId xmlns:a16="http://schemas.microsoft.com/office/drawing/2014/main" val="1892744639"/>
                    </a:ext>
                  </a:extLst>
                </a:gridCol>
                <a:gridCol w="780872">
                  <a:extLst>
                    <a:ext uri="{9D8B030D-6E8A-4147-A177-3AD203B41FA5}">
                      <a16:colId xmlns:a16="http://schemas.microsoft.com/office/drawing/2014/main" val="206767038"/>
                    </a:ext>
                  </a:extLst>
                </a:gridCol>
                <a:gridCol w="780872">
                  <a:extLst>
                    <a:ext uri="{9D8B030D-6E8A-4147-A177-3AD203B41FA5}">
                      <a16:colId xmlns:a16="http://schemas.microsoft.com/office/drawing/2014/main" val="1205683030"/>
                    </a:ext>
                  </a:extLst>
                </a:gridCol>
                <a:gridCol w="687634">
                  <a:extLst>
                    <a:ext uri="{9D8B030D-6E8A-4147-A177-3AD203B41FA5}">
                      <a16:colId xmlns:a16="http://schemas.microsoft.com/office/drawing/2014/main" val="3169471177"/>
                    </a:ext>
                  </a:extLst>
                </a:gridCol>
                <a:gridCol w="541948">
                  <a:extLst>
                    <a:ext uri="{9D8B030D-6E8A-4147-A177-3AD203B41FA5}">
                      <a16:colId xmlns:a16="http://schemas.microsoft.com/office/drawing/2014/main" val="2268857786"/>
                    </a:ext>
                  </a:extLst>
                </a:gridCol>
                <a:gridCol w="445796">
                  <a:extLst>
                    <a:ext uri="{9D8B030D-6E8A-4147-A177-3AD203B41FA5}">
                      <a16:colId xmlns:a16="http://schemas.microsoft.com/office/drawing/2014/main" val="574678056"/>
                    </a:ext>
                  </a:extLst>
                </a:gridCol>
                <a:gridCol w="498244">
                  <a:extLst>
                    <a:ext uri="{9D8B030D-6E8A-4147-A177-3AD203B41FA5}">
                      <a16:colId xmlns:a16="http://schemas.microsoft.com/office/drawing/2014/main" val="4019372087"/>
                    </a:ext>
                  </a:extLst>
                </a:gridCol>
              </a:tblGrid>
              <a:tr h="13993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Gydymo įstaiga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Tuberkuliozė (BCG)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Hepatitas B  (HepB3)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Rotavirusinė infekcija (RV3) 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 tipo meningokokinė infekcija (MenB3)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Pneumokokinė infekcija (PCV3)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Kokliušas, difterija, stabligė, poliomielitas, B tipo haemophilus influenzae (DTap-IPV-Hib)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Kokliušas, difterija, stabligė, poliomielitas (DTap-IPV)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Žmogaus papilomos viruso infekcija (ŽPV1) 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Žmogaus papilomos viruso infekcija (ŽPV1) 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Difterija, stabligė, kokliušas (dTap)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Tymai,raudonukė, epdeminis parotitas (MMR)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61266"/>
                  </a:ext>
                </a:extLst>
              </a:tr>
              <a:tr h="302953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Iki 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m. 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m.</a:t>
                      </a:r>
                    </a:p>
                  </a:txBody>
                  <a:tcPr marL="7926" marR="7926" marT="79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35326"/>
                  </a:ext>
                </a:extLst>
              </a:tr>
              <a:tr h="3173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VšĮ Šilalės PSPC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01984"/>
                  </a:ext>
                </a:extLst>
              </a:tr>
              <a:tr h="3173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UAB Pajūrio saulės klinika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899564"/>
                  </a:ext>
                </a:extLst>
              </a:tr>
              <a:tr h="569176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UAB Medicinos namai šeimai (Kaltinėnai)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155924"/>
                  </a:ext>
                </a:extLst>
              </a:tr>
              <a:tr h="3173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VšĮ Kaltinėnų PSPC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555174"/>
                  </a:ext>
                </a:extLst>
              </a:tr>
              <a:tr h="3173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VšĮ Kvėdarnos ambulatorija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73,3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84,6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92,8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90409"/>
                  </a:ext>
                </a:extLst>
              </a:tr>
              <a:tr h="62033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VšĮ Šilalės rajono savivaldybės sveikatos centras (Laukuva)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57,4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71,4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64,71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393275"/>
                  </a:ext>
                </a:extLst>
              </a:tr>
              <a:tr h="3173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UAB Šilalės šeimos gydytojo praktika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926" marR="7926" marT="79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91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2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5AF0C-D94E-4E6E-9F38-CBB9F321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568" y="365125"/>
            <a:ext cx="9642231" cy="1325563"/>
          </a:xfrm>
        </p:spPr>
        <p:txBody>
          <a:bodyPr>
            <a:normAutofit/>
          </a:bodyPr>
          <a:lstStyle/>
          <a:p>
            <a:pPr algn="ctr"/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Paskiepytų pneumokokine vakcina rizikos grupėms priklausančių asmenų skaičius Šilalės r. sav. 2022-2024 m.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9C60A-2C9C-4B13-B4D9-E047507C0108}"/>
              </a:ext>
            </a:extLst>
          </p:cNvPr>
          <p:cNvSpPr txBox="1"/>
          <p:nvPr/>
        </p:nvSpPr>
        <p:spPr>
          <a:xfrm>
            <a:off x="330073" y="6434745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04E17414-3265-4791-84ED-1452C9C8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5008A3D-51A6-30E9-ADB8-CB528C61E2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900481"/>
              </p:ext>
            </p:extLst>
          </p:nvPr>
        </p:nvGraphicFramePr>
        <p:xfrm>
          <a:off x="587829" y="1446245"/>
          <a:ext cx="10683551" cy="433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12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174304-6DBF-B45F-D67F-59C367F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Skiepijimo aprėptys sezoninio gripo vakcina Šilalės r. sav. pagal sezonus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4A309-1CD9-4EDF-B45C-760F252C9C0C}"/>
              </a:ext>
            </a:extLst>
          </p:cNvPr>
          <p:cNvSpPr txBox="1"/>
          <p:nvPr/>
        </p:nvSpPr>
        <p:spPr>
          <a:xfrm>
            <a:off x="309976" y="6434225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65EC4E4F-56C6-449C-8305-0E26A997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A790BD52-4CC8-E16A-CF48-21FBF33BF4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584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D628E3-2091-F68F-563C-395FEDBE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Skiepijimo Erkinio encefalito vakcina 50-55 m. amžiaus grupėje</a:t>
            </a:r>
            <a:r>
              <a:rPr lang="lt-L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2024.09.01–2025.03.31</a:t>
            </a:r>
            <a:endParaRPr lang="lt-L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6E47A-1AE0-4895-A51A-9C18F0272F66}"/>
              </a:ext>
            </a:extLst>
          </p:cNvPr>
          <p:cNvSpPr txBox="1"/>
          <p:nvPr/>
        </p:nvSpPr>
        <p:spPr>
          <a:xfrm>
            <a:off x="299928" y="6444273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0ABCBAF7-72EC-432B-9187-BFD81064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C6574E84-46C2-6344-BBBA-B5D14534E8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674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2CFF031-F782-BBA3-CCAC-924F0541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08" y="365125"/>
            <a:ext cx="3575538" cy="1325563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Išvados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B462989-11C1-7157-BD7A-4A196F8A5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lt-L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Vertinant 2013–2024 metų skiepijimų tendencijas Šilalės r. sav. stebima skiepijimo apimčių mažėjimo tendencija</a:t>
            </a:r>
            <a:r>
              <a:rPr lang="lt-L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lt-L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Nacionalinėje imunoprofilaktikos programoje nustatytas ‒ išlaikyti ne mažesnį kaip 90 proc. vaikų skiepijimo mastą visoje šalyje</a:t>
            </a:r>
            <a:r>
              <a:rPr lang="lt-L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</a:t>
            </a:r>
            <a:r>
              <a:rPr lang="lt-L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agal rezultatyvumo kriterijų Šilalės r. sav. iš 14 skiepijimo pozicijų nepasiektas 11 pozicijų.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Kasmet stebimas skiepijimo aprėpčių mažėjimas </a:t>
            </a:r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metų ir 7 metų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amžiaus vaikų, skiepijamų </a:t>
            </a:r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difterijos, stabligės, kokliušo, poliomielito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vakcina ir to paties amžiaus vaikų, skiepijamų </a:t>
            </a:r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tymų, epideminio parotito ir raudonukės </a:t>
            </a:r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vakcina.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  <a:tabLst>
                <a:tab pos="540385" algn="l"/>
              </a:tabLst>
            </a:pPr>
            <a:r>
              <a:rPr lang="lt-L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Vertinant pastarųjų metų bendrą skiepijimo apimčių mažėjimo tendenciją, tikslinga įvertinti ir stiprinti viešąją komunikaciją bei gerinti visuomenės informavimą, kelti medikų profesinę kvalifikaciją imunoprofilaktikos klausimais.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540385" algn="l"/>
              </a:tabLst>
            </a:pPr>
            <a:r>
              <a:rPr lang="lt-L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Dėmesį sutelkti į tas ASPĮ, kuriose 2024 m. buvo prasčiausia skiepijimų aprėpčių situacija.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4">
            <a:extLst>
              <a:ext uri="{FF2B5EF4-FFF2-40B4-BE49-F238E27FC236}">
                <a16:creationId xmlns:a16="http://schemas.microsoft.com/office/drawing/2014/main" id="{5DE8A021-2FDA-46E5-A464-5E0666F8F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1" y="159130"/>
            <a:ext cx="1394023" cy="1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9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5D20-A733-4501-8936-FC07522E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Kodėl svarbu išlaikyti rekomenduojamas skiepijimo apimtis?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CB37-B825-4524-82AD-598526863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85" y="1825625"/>
            <a:ext cx="10996251" cy="4351338"/>
          </a:xfrm>
        </p:spPr>
        <p:txBody>
          <a:bodyPr>
            <a:normAutofit/>
          </a:bodyPr>
          <a:lstStyle/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Mažėjant skiepijimo aprėptims, mažėja kolektyvinis imunitetas visuomenėje ir kyla grėsmė vėl grįžti užkrečiamosioms ligoms, valdomoms skiepais (tymai, raudonukė, kokliušas);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Profilaktinių skiepijimų atidėjimas, pertrūkiai, gali sukelti užkrečiamųjų ligų protrūkius, sunkius ligų atvejus, komplikacijas ir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letalines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išeitis;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Išaugęs antibiotikų poreikis gydant užkrečiamąsias ligas, kuris spartins atsparumą antibiotikams.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04BDA-5CF0-4D77-93E7-3662B37C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70775" cy="10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6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096C-1680-47E1-BE31-7DD00FBE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Svarbu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616D-6A58-4AB3-B51E-229066E55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59" y="1747252"/>
            <a:ext cx="11216081" cy="4802187"/>
          </a:xfrm>
        </p:spPr>
        <p:txBody>
          <a:bodyPr>
            <a:normAutofit/>
          </a:bodyPr>
          <a:lstStyle/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Atlikti tyrimai rodo, kad aktyvesnis šeimos gydytojo paskatinimas nurodomas kaip svarbus motyvas, nulemiantis gyventojų sprendimus dėl vakcinacijos. </a:t>
            </a:r>
          </a:p>
          <a:p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Konfidencialūs pokalbiai su gydytojais ir slaugytojais išlieka patikimiausiais informacijos šaltiniais ir reikšmingiausiais nuomonę apie vakcinas formuojančiais veiksniais. </a:t>
            </a:r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3BB9-7B16-4637-8F88-14C9CCE1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584" y="219005"/>
            <a:ext cx="1465723" cy="11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>
            <a:extLst>
              <a:ext uri="{FF2B5EF4-FFF2-40B4-BE49-F238E27FC236}">
                <a16:creationId xmlns:a16="http://schemas.microsoft.com/office/drawing/2014/main" id="{DBFB5BBC-9C00-43CD-BAAC-F98634233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590" y="126793"/>
            <a:ext cx="1036410" cy="79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F3CFEF-0D23-4573-ADE1-41FF06294B0E}"/>
              </a:ext>
            </a:extLst>
          </p:cNvPr>
          <p:cNvSpPr txBox="1"/>
          <p:nvPr/>
        </p:nvSpPr>
        <p:spPr>
          <a:xfrm>
            <a:off x="360218" y="6581001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4304C-1BA0-4D9A-A321-E5ACC3765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1" y="742950"/>
            <a:ext cx="10290491" cy="5442697"/>
          </a:xfrm>
          <a:prstGeom prst="rect">
            <a:avLst/>
          </a:prstGeom>
        </p:spPr>
      </p:pic>
      <p:grpSp>
        <p:nvGrpSpPr>
          <p:cNvPr id="16" name="Grupė 15">
            <a:extLst>
              <a:ext uri="{FF2B5EF4-FFF2-40B4-BE49-F238E27FC236}">
                <a16:creationId xmlns:a16="http://schemas.microsoft.com/office/drawing/2014/main" id="{B7C89150-BC51-E524-52C9-4FA45C9BAA54}"/>
              </a:ext>
            </a:extLst>
          </p:cNvPr>
          <p:cNvGrpSpPr/>
          <p:nvPr/>
        </p:nvGrpSpPr>
        <p:grpSpPr>
          <a:xfrm>
            <a:off x="11115829" y="1660402"/>
            <a:ext cx="793069" cy="445696"/>
            <a:chOff x="11065942" y="1748117"/>
            <a:chExt cx="884010" cy="528918"/>
          </a:xfrm>
        </p:grpSpPr>
        <p:sp>
          <p:nvSpPr>
            <p:cNvPr id="2" name="Kalbos debesėlis: ovalas 1">
              <a:extLst>
                <a:ext uri="{FF2B5EF4-FFF2-40B4-BE49-F238E27FC236}">
                  <a16:creationId xmlns:a16="http://schemas.microsoft.com/office/drawing/2014/main" id="{ED6A0622-B195-9673-D385-F058405934C7}"/>
                </a:ext>
              </a:extLst>
            </p:cNvPr>
            <p:cNvSpPr/>
            <p:nvPr/>
          </p:nvSpPr>
          <p:spPr>
            <a:xfrm>
              <a:off x="11065942" y="1748117"/>
              <a:ext cx="884010" cy="528918"/>
            </a:xfrm>
            <a:prstGeom prst="wedgeEllipseCallout">
              <a:avLst>
                <a:gd name="adj1" fmla="val -67481"/>
                <a:gd name="adj2" fmla="val 6928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3375FB-CF27-60E9-5701-501BC1B7113E}"/>
                </a:ext>
              </a:extLst>
            </p:cNvPr>
            <p:cNvSpPr txBox="1"/>
            <p:nvPr/>
          </p:nvSpPr>
          <p:spPr>
            <a:xfrm>
              <a:off x="11201842" y="1827910"/>
              <a:ext cx="595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/>
                <a:t>10</a:t>
              </a:r>
            </a:p>
          </p:txBody>
        </p:sp>
      </p:grpSp>
      <p:grpSp>
        <p:nvGrpSpPr>
          <p:cNvPr id="17" name="Grupė 16">
            <a:extLst>
              <a:ext uri="{FF2B5EF4-FFF2-40B4-BE49-F238E27FC236}">
                <a16:creationId xmlns:a16="http://schemas.microsoft.com/office/drawing/2014/main" id="{05192F06-DB42-D05A-9447-AD975C7C8004}"/>
              </a:ext>
            </a:extLst>
          </p:cNvPr>
          <p:cNvGrpSpPr/>
          <p:nvPr/>
        </p:nvGrpSpPr>
        <p:grpSpPr>
          <a:xfrm>
            <a:off x="11155590" y="2393960"/>
            <a:ext cx="753308" cy="351964"/>
            <a:chOff x="11065942" y="1748117"/>
            <a:chExt cx="884010" cy="528918"/>
          </a:xfrm>
        </p:grpSpPr>
        <p:sp>
          <p:nvSpPr>
            <p:cNvPr id="18" name="Kalbos debesėlis: ovalas 17">
              <a:extLst>
                <a:ext uri="{FF2B5EF4-FFF2-40B4-BE49-F238E27FC236}">
                  <a16:creationId xmlns:a16="http://schemas.microsoft.com/office/drawing/2014/main" id="{DD7168E8-3D2F-FB16-5F1E-A80DD78FBA12}"/>
                </a:ext>
              </a:extLst>
            </p:cNvPr>
            <p:cNvSpPr/>
            <p:nvPr/>
          </p:nvSpPr>
          <p:spPr>
            <a:xfrm>
              <a:off x="11065942" y="1748117"/>
              <a:ext cx="884010" cy="528918"/>
            </a:xfrm>
            <a:prstGeom prst="wedgeEllipseCallout">
              <a:avLst>
                <a:gd name="adj1" fmla="val -67481"/>
                <a:gd name="adj2" fmla="val 6928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4228C5-AE73-3203-219E-AF3F0FC71C5D}"/>
                </a:ext>
              </a:extLst>
            </p:cNvPr>
            <p:cNvSpPr txBox="1"/>
            <p:nvPr/>
          </p:nvSpPr>
          <p:spPr>
            <a:xfrm>
              <a:off x="11290589" y="1748714"/>
              <a:ext cx="595711" cy="48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" name="Grupė 19">
            <a:extLst>
              <a:ext uri="{FF2B5EF4-FFF2-40B4-BE49-F238E27FC236}">
                <a16:creationId xmlns:a16="http://schemas.microsoft.com/office/drawing/2014/main" id="{2ECE2AF6-6CEF-9B32-E259-4FD66FA20872}"/>
              </a:ext>
            </a:extLst>
          </p:cNvPr>
          <p:cNvGrpSpPr/>
          <p:nvPr/>
        </p:nvGrpSpPr>
        <p:grpSpPr>
          <a:xfrm>
            <a:off x="11155590" y="3149870"/>
            <a:ext cx="713547" cy="377499"/>
            <a:chOff x="11065942" y="1748117"/>
            <a:chExt cx="884010" cy="528918"/>
          </a:xfrm>
        </p:grpSpPr>
        <p:sp>
          <p:nvSpPr>
            <p:cNvPr id="21" name="Kalbos debesėlis: ovalas 20">
              <a:extLst>
                <a:ext uri="{FF2B5EF4-FFF2-40B4-BE49-F238E27FC236}">
                  <a16:creationId xmlns:a16="http://schemas.microsoft.com/office/drawing/2014/main" id="{57E8BCED-F76E-B6D0-CEC6-761F969451C7}"/>
                </a:ext>
              </a:extLst>
            </p:cNvPr>
            <p:cNvSpPr/>
            <p:nvPr/>
          </p:nvSpPr>
          <p:spPr>
            <a:xfrm>
              <a:off x="11065942" y="1748117"/>
              <a:ext cx="884010" cy="528918"/>
            </a:xfrm>
            <a:prstGeom prst="wedgeEllipseCallout">
              <a:avLst>
                <a:gd name="adj1" fmla="val -67481"/>
                <a:gd name="adj2" fmla="val 6928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767250-AA3E-9D49-4B9F-CB9FAD37C359}"/>
                </a:ext>
              </a:extLst>
            </p:cNvPr>
            <p:cNvSpPr txBox="1"/>
            <p:nvPr/>
          </p:nvSpPr>
          <p:spPr>
            <a:xfrm>
              <a:off x="11303107" y="1787651"/>
              <a:ext cx="595710" cy="489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/>
                <a:t>2</a:t>
              </a:r>
            </a:p>
          </p:txBody>
        </p:sp>
      </p:grpSp>
      <p:grpSp>
        <p:nvGrpSpPr>
          <p:cNvPr id="23" name="Grupė 22">
            <a:extLst>
              <a:ext uri="{FF2B5EF4-FFF2-40B4-BE49-F238E27FC236}">
                <a16:creationId xmlns:a16="http://schemas.microsoft.com/office/drawing/2014/main" id="{99E86345-47A0-4DF2-693C-D722D97C8C23}"/>
              </a:ext>
            </a:extLst>
          </p:cNvPr>
          <p:cNvGrpSpPr/>
          <p:nvPr/>
        </p:nvGrpSpPr>
        <p:grpSpPr>
          <a:xfrm>
            <a:off x="11115829" y="3679437"/>
            <a:ext cx="753308" cy="483111"/>
            <a:chOff x="11065942" y="1748117"/>
            <a:chExt cx="884010" cy="573321"/>
          </a:xfrm>
        </p:grpSpPr>
        <p:sp>
          <p:nvSpPr>
            <p:cNvPr id="24" name="Kalbos debesėlis: ovalas 23">
              <a:extLst>
                <a:ext uri="{FF2B5EF4-FFF2-40B4-BE49-F238E27FC236}">
                  <a16:creationId xmlns:a16="http://schemas.microsoft.com/office/drawing/2014/main" id="{D322B6B5-EB69-8352-215C-BB0BCF044D62}"/>
                </a:ext>
              </a:extLst>
            </p:cNvPr>
            <p:cNvSpPr/>
            <p:nvPr/>
          </p:nvSpPr>
          <p:spPr>
            <a:xfrm>
              <a:off x="11065942" y="1748117"/>
              <a:ext cx="884010" cy="528918"/>
            </a:xfrm>
            <a:prstGeom prst="wedgeEllipseCallout">
              <a:avLst>
                <a:gd name="adj1" fmla="val -67481"/>
                <a:gd name="adj2" fmla="val 6928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619B7B-E8EA-5D86-A381-F298DDF9985E}"/>
                </a:ext>
              </a:extLst>
            </p:cNvPr>
            <p:cNvSpPr txBox="1"/>
            <p:nvPr/>
          </p:nvSpPr>
          <p:spPr>
            <a:xfrm>
              <a:off x="11337249" y="1832053"/>
              <a:ext cx="595711" cy="489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/>
                <a:t>2</a:t>
              </a:r>
            </a:p>
          </p:txBody>
        </p:sp>
      </p:grpSp>
      <p:grpSp>
        <p:nvGrpSpPr>
          <p:cNvPr id="26" name="Grupė 25">
            <a:extLst>
              <a:ext uri="{FF2B5EF4-FFF2-40B4-BE49-F238E27FC236}">
                <a16:creationId xmlns:a16="http://schemas.microsoft.com/office/drawing/2014/main" id="{7B98F4F8-BC38-FA91-1357-DEF7CBB514BF}"/>
              </a:ext>
            </a:extLst>
          </p:cNvPr>
          <p:cNvGrpSpPr/>
          <p:nvPr/>
        </p:nvGrpSpPr>
        <p:grpSpPr>
          <a:xfrm>
            <a:off x="11115829" y="4387282"/>
            <a:ext cx="753308" cy="411468"/>
            <a:chOff x="11065942" y="1718998"/>
            <a:chExt cx="884010" cy="558037"/>
          </a:xfrm>
        </p:grpSpPr>
        <p:sp>
          <p:nvSpPr>
            <p:cNvPr id="27" name="Kalbos debesėlis: ovalas 26">
              <a:extLst>
                <a:ext uri="{FF2B5EF4-FFF2-40B4-BE49-F238E27FC236}">
                  <a16:creationId xmlns:a16="http://schemas.microsoft.com/office/drawing/2014/main" id="{77B65D96-591E-34BC-28F5-DC6C6E2BB96B}"/>
                </a:ext>
              </a:extLst>
            </p:cNvPr>
            <p:cNvSpPr/>
            <p:nvPr/>
          </p:nvSpPr>
          <p:spPr>
            <a:xfrm>
              <a:off x="11065942" y="1748117"/>
              <a:ext cx="884010" cy="528918"/>
            </a:xfrm>
            <a:prstGeom prst="wedgeEllipseCallout">
              <a:avLst>
                <a:gd name="adj1" fmla="val -67481"/>
                <a:gd name="adj2" fmla="val 6928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4AE04E-DFF6-5302-1512-AD7F47DCB6AD}"/>
                </a:ext>
              </a:extLst>
            </p:cNvPr>
            <p:cNvSpPr txBox="1"/>
            <p:nvPr/>
          </p:nvSpPr>
          <p:spPr>
            <a:xfrm>
              <a:off x="11337249" y="1718998"/>
              <a:ext cx="595711" cy="489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9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F49DF30-E687-6990-B0B1-C80F0912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163" y="234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NVSC žingsniai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920DFE4-65EC-9A4F-2A2A-43D50847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939"/>
            <a:ext cx="10515600" cy="48240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Apskritojo stalo diskusijos imunizacijos tema; </a:t>
            </a:r>
          </a:p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Susitikimai su ASPĮ;</a:t>
            </a:r>
          </a:p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Skiepijimo aprėpčių rezultatų teikimas; </a:t>
            </a:r>
          </a:p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Imunoprofilaktikos vykdymo asmens sveikatos priežiūros įstaigose kontrolė;</a:t>
            </a:r>
          </a:p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Konsultacijų teikimas visuomenei, ASPĮ ir kt.</a:t>
            </a:r>
          </a:p>
          <a:p>
            <a:pPr>
              <a:lnSpc>
                <a:spcPct val="150000"/>
              </a:lnSpc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informavimas teritoriniu ir nacionaliniu lygmeniu. </a:t>
            </a:r>
          </a:p>
          <a:p>
            <a:pPr>
              <a:lnSpc>
                <a:spcPct val="150000"/>
              </a:lnSpc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  <a:p>
            <a:endParaRPr lang="lt-LT" dirty="0">
              <a:solidFill>
                <a:srgbClr val="FF0000"/>
              </a:solidFill>
            </a:endParaRPr>
          </a:p>
          <a:p>
            <a:endParaRPr lang="lt-LT" dirty="0">
              <a:solidFill>
                <a:srgbClr val="FF0000"/>
              </a:solidFill>
            </a:endParaRPr>
          </a:p>
          <a:p>
            <a:endParaRPr lang="lt-LT" dirty="0"/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4C07F-4901-4DBC-31F8-1703AED0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70775" cy="10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6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1B1324-7F52-B60B-C881-1FCAE28A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Siūlymai ASPĮ </a:t>
            </a:r>
            <a:r>
              <a:rPr lang="lt-LT" sz="4400" b="1" dirty="0">
                <a:latin typeface="+mj-lt"/>
              </a:rPr>
              <a:t/>
            </a:r>
            <a:br>
              <a:rPr lang="lt-LT" sz="4400" b="1" dirty="0">
                <a:latin typeface="+mj-lt"/>
              </a:rPr>
            </a:b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7DE2519-7985-286B-BB25-F1BAC7BF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42277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Sukurti tvarią skatinimo priemonę, kuri padėtų užtikrinti rekomenduojamas (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pasiekti 95 proc. MMR vakcina ir išlaikyti ne mažesnes kaip 90 proc. vaikų skiepijimo aprėptis savivaldybėje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vaikų skiepijimų aprėptis.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ASPĮ viešinti geriausių rezultatų pasiekusius šeimos gydytojus / pediatrus, slaugytojus.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Sudaryti sąlygas sveikatos priežiūros darbuotojams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kelti kvalifikaciją imunoprofilaktikos ir komunikacijos su pacientais srityse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(didžiausią įtaką tėvų / globėjų apsisprendimui dėl vaikų  skiepijimo turi  šeimos gydytojas / pediatras).</a:t>
            </a:r>
          </a:p>
          <a:p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7D559-992A-389F-E721-C2B6166F9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496" y="40311"/>
            <a:ext cx="1037491" cy="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0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FCEFF2D-F1C4-4BFB-9A82-0A6CA70D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5684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Galimi siūlymai savivaldybei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24BB098-D2EC-475E-8015-6E195D4B2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Kasmet, NVSC teikimu, savivaldybės tinklalapyje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viešinti visų savivaldybėje esančių ASPĮ vaikų skiepijimų rezultatus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kad matytų ASPĮ savo rezultatus ir kelintoje vietoje yra tarp tos savivaldybės ASPĮ. </a:t>
            </a:r>
          </a:p>
          <a:p>
            <a:endParaRPr lang="lt-L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Kartą metuose kartu su NVSC organizuoti susitikimus su ASPĮ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aptariant vaikų imunizacijos rodiklius.</a:t>
            </a:r>
          </a:p>
          <a:p>
            <a:pPr lvl="0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Skatinti ir viešinti geriausių rezultatų pasiekusias ASPĮ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NVSC siūlymu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steigti nominacijas mediko dienos šventei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(balandžio 27 d.), arba kitaip pažymėti geriausių rezultatų pasiekusias ASPĮ.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2FCB1-4510-44A9-B4F3-746FBDFE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496" y="40311"/>
            <a:ext cx="1037491" cy="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0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005D37A-D2AB-6805-A400-20AD09DFD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-2620" b="38689"/>
          <a:stretch/>
        </p:blipFill>
        <p:spPr>
          <a:xfrm>
            <a:off x="600075" y="313531"/>
            <a:ext cx="5334000" cy="5291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5B046-61C1-4586-A411-E3E25657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t="61757" r="-83" b="-61007"/>
          <a:stretch/>
        </p:blipFill>
        <p:spPr>
          <a:xfrm>
            <a:off x="6181727" y="1787278"/>
            <a:ext cx="5410198" cy="972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6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2597B06-5255-484C-1E4B-4EED0BE6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6" y="152400"/>
            <a:ext cx="11020720" cy="5755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47D78-AF70-AC47-C60A-C3B3B77055C0}"/>
              </a:ext>
            </a:extLst>
          </p:cNvPr>
          <p:cNvSpPr txBox="1"/>
          <p:nvPr/>
        </p:nvSpPr>
        <p:spPr>
          <a:xfrm>
            <a:off x="623454" y="5978580"/>
            <a:ext cx="871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https://nvsc.lrv.lt/lt/vaikai/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10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0BCE5F9-51E2-E2EB-5334-1A5066C2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981" y="326230"/>
            <a:ext cx="10515600" cy="1325563"/>
          </a:xfrm>
        </p:spPr>
        <p:txBody>
          <a:bodyPr>
            <a:normAutofit/>
          </a:bodyPr>
          <a:lstStyle/>
          <a:p>
            <a:r>
              <a:rPr lang="lt-LT" sz="2800" dirty="0">
                <a:latin typeface="+mn-lt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ikslin</a:t>
            </a:r>
            <a:r>
              <a:rPr lang="lt-LT" sz="2800" dirty="0">
                <a:latin typeface="+mn-lt"/>
                <a:cs typeface="Arial" panose="020B0604020202020204" pitchFamily="34" charset="0"/>
              </a:rPr>
              <a:t>ė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s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grup</a:t>
            </a:r>
            <a:r>
              <a:rPr lang="lt-LT" sz="2800" dirty="0">
                <a:latin typeface="+mn-lt"/>
                <a:cs typeface="Arial" panose="020B0604020202020204" pitchFamily="34" charset="0"/>
              </a:rPr>
              <a:t>ė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s sveikatos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ra</a:t>
            </a:r>
            <a:r>
              <a:rPr lang="lt-LT" sz="2800" dirty="0">
                <a:latin typeface="+mn-lt"/>
                <a:cs typeface="Arial" panose="020B0604020202020204" pitchFamily="34" charset="0"/>
              </a:rPr>
              <a:t>š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tingumui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didinti</a:t>
            </a:r>
            <a:endParaRPr lang="lt-LT" sz="28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FDCDF5C3-EE80-2A04-E287-E1FCDC5876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57F0598-EEDE-2EA1-EFF3-97044BA96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380" y="-170220"/>
            <a:ext cx="1639966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87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89243-7CCB-D80F-FB4D-A76C1DAD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>
            <a:extLst>
              <a:ext uri="{FF2B5EF4-FFF2-40B4-BE49-F238E27FC236}">
                <a16:creationId xmlns:a16="http://schemas.microsoft.com/office/drawing/2014/main" id="{70063D38-268E-2032-8005-6A1F62CD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34" y="500431"/>
            <a:ext cx="10338186" cy="80705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just" defTabSz="914400">
              <a:lnSpc>
                <a:spcPct val="85000"/>
              </a:lnSpc>
              <a:buNone/>
            </a:pPr>
            <a:r>
              <a:rPr lang="lt-L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Priemonės skiepijimo aprėpčių didinimui (1)</a:t>
            </a:r>
            <a:endParaRPr lang="lt-LT" sz="2800" b="1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PlaceHolder 2">
            <a:extLst>
              <a:ext uri="{FF2B5EF4-FFF2-40B4-BE49-F238E27FC236}">
                <a16:creationId xmlns:a16="http://schemas.microsoft.com/office/drawing/2014/main" id="{37421592-3A08-0AA8-2563-5C8D6C89F4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95618" y="1845720"/>
            <a:ext cx="10956022" cy="4253076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 fontScale="92500" lnSpcReduction="20000"/>
          </a:bodyPr>
          <a:lstStyle/>
          <a:p>
            <a:pPr marL="201240" lvl="1" algn="just" defTabSz="9144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r>
              <a:rPr lang="lt-LT" b="1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Nesiskiepijimo priežasčių išsiaiškinimas</a:t>
            </a:r>
          </a:p>
          <a:p>
            <a:pPr marL="842850" lvl="1" indent="-285750" algn="just" defTabSz="914400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kiekybinių ir kokybinių tyrimų vykdymas.</a:t>
            </a:r>
            <a:endParaRPr lang="lt-LT" b="0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700" lvl="1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endParaRPr lang="lt-LT" b="1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700" lvl="1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r>
              <a:rPr lang="lt-LT" b="1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Komunikacija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skiepijimo skatinimo viešinimo kampanijos;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skiepais valdomų užkrečiamųjų ligų platforma;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informacinės medžiagos tėvams ir sveikatos priežiūros specialistams rengimas.</a:t>
            </a:r>
          </a:p>
          <a:p>
            <a:pPr marL="486450" lvl="1" indent="-28575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  <a:buFont typeface="Arial" panose="020B0604020202020204" pitchFamily="34" charset="0"/>
              <a:buChar char="•"/>
            </a:pPr>
            <a:endParaRPr lang="lt-LT" b="1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700" lvl="1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r>
              <a:rPr lang="lt-LT" b="1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Susitikimai, mokymai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mokymai gyventojams, sveikatos priežiūros specialistams, moksleiviams, studentams;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paskaitos apie vakcinaciją, pristatomos vaikų ugdymo įstaigose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hibridinės diskusijos su tėvais vakcinacijos tematika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nėštumo laikotarpiu – paskaitos nėščiųjų mokyklėlių metu;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gimus vaikui – informavimas apie vakcinacijos naudą, skiepų kalendorių vizitų namuose metu.</a:t>
            </a:r>
          </a:p>
          <a:p>
            <a:pPr marL="900000" lvl="1" indent="-342900" algn="just">
              <a:buClr>
                <a:srgbClr val="3494BA"/>
              </a:buClr>
              <a:buFont typeface="Arial" panose="020B0604020202020204" pitchFamily="34" charset="0"/>
              <a:buChar char="•"/>
            </a:pPr>
            <a:endParaRPr lang="lt-LT" sz="16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100" lvl="1" algn="just">
              <a:buClr>
                <a:srgbClr val="3494BA"/>
              </a:buClr>
            </a:pPr>
            <a:endParaRPr lang="lt-LT" sz="16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8" name="Paveikslėlis 4">
            <a:extLst>
              <a:ext uri="{FF2B5EF4-FFF2-40B4-BE49-F238E27FC236}">
                <a16:creationId xmlns:a16="http://schemas.microsoft.com/office/drawing/2014/main" id="{2694820E-5C35-7CF9-8E37-7D09CD8D546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128660" y="-37800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3468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89243-7CCB-D80F-FB4D-A76C1DAD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>
            <a:extLst>
              <a:ext uri="{FF2B5EF4-FFF2-40B4-BE49-F238E27FC236}">
                <a16:creationId xmlns:a16="http://schemas.microsoft.com/office/drawing/2014/main" id="{70063D38-268E-2032-8005-6A1F62CD4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58" y="704054"/>
            <a:ext cx="10520084" cy="7252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 algn="just" defTabSz="914400">
              <a:lnSpc>
                <a:spcPct val="85000"/>
              </a:lnSpc>
              <a:buNone/>
            </a:pPr>
            <a:r>
              <a:rPr lang="lt-L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Priemonės skiepijimo aprėpčių didinimui (2)</a:t>
            </a:r>
            <a:endParaRPr lang="lt-LT" sz="2800" b="1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PlaceHolder 2">
            <a:extLst>
              <a:ext uri="{FF2B5EF4-FFF2-40B4-BE49-F238E27FC236}">
                <a16:creationId xmlns:a16="http://schemas.microsoft.com/office/drawing/2014/main" id="{37421592-3A08-0AA8-2563-5C8D6C89F4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66257" y="1845720"/>
            <a:ext cx="10861551" cy="4308226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rmAutofit/>
          </a:bodyPr>
          <a:lstStyle/>
          <a:p>
            <a:pPr marL="201240" lvl="1" algn="just" defTabSz="9144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r>
              <a:rPr lang="lt-LT" b="1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Skaitmenizavimas</a:t>
            </a:r>
          </a:p>
          <a:p>
            <a:pPr marL="900000" lvl="1" indent="-342900" algn="just" defTabSz="914400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plečiamos registracijos skiepams per išankstinę pacientų registracijos sistemą galimybės;</a:t>
            </a:r>
          </a:p>
          <a:p>
            <a:pPr marL="900000" lvl="1" indent="-342900" algn="just" defTabSz="914400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lt-LT" b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entralizuotai siunčiami priminimai apie vakcinacijos laiką į Lietuvos Respublikos vaikų profilaktinių skiepijimų kalendorių įrašytomis vakcinomis;</a:t>
            </a:r>
          </a:p>
          <a:p>
            <a:pPr marL="900000" lvl="1" indent="-342900" algn="just" defTabSz="914400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b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skiepijimo aprėpčių švieslenčių parengimas;</a:t>
            </a:r>
          </a:p>
          <a:p>
            <a:pPr marL="900000" lvl="1" indent="-342900" algn="just" defTabSz="914400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b="0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skiepijimo ir sergančiųjų vėžiu duomenų registrų sąsajų nustatymas, kad būtų galima įvertinti bendrą skiepijimo ir vėžio prevencijos programų poveikį.</a:t>
            </a:r>
          </a:p>
          <a:p>
            <a:pPr marL="200700" lvl="1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endParaRPr lang="lt-LT" b="1" strike="noStrike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700" lvl="1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494BA"/>
              </a:buClr>
            </a:pPr>
            <a:r>
              <a:rPr lang="lt-LT" b="1" strike="noStrike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Sveikatos priežiūros specialistų skatinimas (svarstymui)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asmens sveikatos priežiūros įstaigų skatinimo modelio parengimas;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skatinamasis priedas už individualaus skiepijimo kalendoriaus sudarymą.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r>
              <a:rPr lang="lt-LT" spc="-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imunoprofilaktikos kursas studentams</a:t>
            </a:r>
          </a:p>
          <a:p>
            <a:pPr marL="900000" lvl="1" indent="-342900" algn="just">
              <a:lnSpc>
                <a:spcPct val="120000"/>
              </a:lnSpc>
              <a:buClr>
                <a:srgbClr val="3494BA"/>
              </a:buClr>
              <a:buFont typeface="Arial" panose="020B0604020202020204" pitchFamily="34" charset="0"/>
              <a:buChar char="•"/>
            </a:pPr>
            <a:endParaRPr lang="lt-LT" spc="-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100" lvl="1" algn="just">
              <a:buClr>
                <a:srgbClr val="3494BA"/>
              </a:buClr>
            </a:pPr>
            <a:endParaRPr lang="lt-LT" sz="16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8" name="Paveikslėlis 4">
            <a:extLst>
              <a:ext uri="{FF2B5EF4-FFF2-40B4-BE49-F238E27FC236}">
                <a16:creationId xmlns:a16="http://schemas.microsoft.com/office/drawing/2014/main" id="{2694820E-5C35-7CF9-8E37-7D09CD8D546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128660" y="-37800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9662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5492D30-20B4-4670-B57E-C5D59F8D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31" y="0"/>
            <a:ext cx="10515600" cy="934278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Klausimai diskusijai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2220310-4C98-4B6C-AB21-C6DB407B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31" y="1065006"/>
            <a:ext cx="11007056" cy="521745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ASPĮ turi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skiepijimų rezultatus pagal apylinkes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 yra vykdomas vidinis atliktų skiepijimų vertinimas?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ASPĮ atliekama vaikų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nepaskiepijimo priežasčių analizė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ASPĮ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 planus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kaip gerinti imunizacijos rodiklius?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šeimos gydytojai / slaugytojai žino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apie skatinamąsias priemones už atliktus skiepijimus  vaikams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skatinami ASPĮ darbuotojai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siekti didesnių skiepijimo apimčių, panaudojant skatinamosiomis paslaugomis uždirbtas papildomas lėšas?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yra kažkokios </a:t>
            </a: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vidinės problemos ASPĮ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kurios trukdo pasiekti geresnių skiepijimo rezultatų?</a:t>
            </a:r>
          </a:p>
          <a:p>
            <a:endParaRPr lang="lt-LT" sz="5100" dirty="0"/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FFC66-033B-45FF-82A4-94FCA6F1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509" y="71203"/>
            <a:ext cx="1037491" cy="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8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F4DA1-CC87-813A-0031-FA350120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862233-5BD8-16DC-28B6-449E0E818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Imunoprofilaktikos aktualijos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Lietuvoje ir Šilalės r. savivaldybėje.</a:t>
            </a:r>
            <a:b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Sergamumas užkrečiamosiomis ligomis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5D4F635-426C-5839-7F1A-A39E5CF3E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0141" y="4839168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lt-LT" dirty="0"/>
              <a:t>Vaida Mitkuvienė</a:t>
            </a:r>
          </a:p>
          <a:p>
            <a:pPr algn="r"/>
            <a:r>
              <a:rPr lang="lt-LT" dirty="0"/>
              <a:t>NVSC Tauragės departamento </a:t>
            </a:r>
          </a:p>
          <a:p>
            <a:pPr algn="r"/>
            <a:r>
              <a:rPr lang="lt-LT" dirty="0"/>
              <a:t>Užkrečiamųjų ligų valdymo </a:t>
            </a:r>
          </a:p>
          <a:p>
            <a:pPr algn="r"/>
            <a:r>
              <a:rPr lang="lt-LT" dirty="0"/>
              <a:t>skyriaus vedėja</a:t>
            </a:r>
          </a:p>
          <a:p>
            <a:r>
              <a:rPr lang="lt-LT" dirty="0"/>
              <a:t>2025-05-29</a:t>
            </a:r>
          </a:p>
          <a:p>
            <a:endParaRPr lang="lt-L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0EA8EC-543F-6FFC-CC1C-3F66014F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260" y="139558"/>
            <a:ext cx="1909482" cy="11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4">
            <a:extLst>
              <a:ext uri="{FF2B5EF4-FFF2-40B4-BE49-F238E27FC236}">
                <a16:creationId xmlns:a16="http://schemas.microsoft.com/office/drawing/2014/main" id="{9F73FC4C-C0AA-4FBB-A665-05B7E7D45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3" y="126793"/>
            <a:ext cx="1480457" cy="1132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4FE44-F2B3-48CA-9246-6321C5B549F9}"/>
              </a:ext>
            </a:extLst>
          </p:cNvPr>
          <p:cNvSpPr txBox="1"/>
          <p:nvPr/>
        </p:nvSpPr>
        <p:spPr>
          <a:xfrm>
            <a:off x="279536" y="6424395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20E7B-89F4-E006-218D-E66E40A80B25}"/>
              </a:ext>
            </a:extLst>
          </p:cNvPr>
          <p:cNvSpPr txBox="1"/>
          <p:nvPr/>
        </p:nvSpPr>
        <p:spPr>
          <a:xfrm>
            <a:off x="959224" y="349624"/>
            <a:ext cx="998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Skiepijimo pagal Lietuvos Respublikos vaikų profilaktinio skiepijimo  kalendorių aprėptys Lietuvoje 2010 - 2024 m. </a:t>
            </a: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E91AD2CD-3CC0-1E16-B78D-9A896D20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6" y="1174377"/>
            <a:ext cx="10998064" cy="5250018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2C21FA7-A0AB-F751-883E-9A84D9C6F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8" y="126793"/>
            <a:ext cx="1353608" cy="6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3C5AAED-6D27-701C-BC27-000909BC6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4" y="2841551"/>
            <a:ext cx="5597912" cy="3324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Dėl Lietuvos Respublikos sveikatos apsaugos ministro 2016 m. spalio 7 d. įsakymo Nr. V-1159 „Dėl Užkrečiamosios ligos židinio ir protrūkio epidemiologinės diagnostikos ir kontrolės tvarkos aprašo patvirtinimo“ pakeitimo</a:t>
            </a: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A5268BD-CB27-D0DB-151A-3089CABC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0FAC-564A-4DA8-AEB9-14C7210CFE9C}" type="slidenum">
              <a:rPr lang="lt-LT" smtClean="0"/>
              <a:t>40</a:t>
            </a:fld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350F83A-9D6D-0DD4-D112-39299582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76" y="136525"/>
            <a:ext cx="5787143" cy="6599806"/>
          </a:xfrm>
          <a:prstGeom prst="rect">
            <a:avLst/>
          </a:prstGeom>
        </p:spPr>
      </p:pic>
      <p:pic>
        <p:nvPicPr>
          <p:cNvPr id="7" name="Paveikslėlis 4">
            <a:extLst>
              <a:ext uri="{FF2B5EF4-FFF2-40B4-BE49-F238E27FC236}">
                <a16:creationId xmlns:a16="http://schemas.microsoft.com/office/drawing/2014/main" id="{344237F3-79AB-9238-677C-425F47322B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129718" y="0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74987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079E7CB3-C944-7DEC-DB80-AC207898D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2156" y="278779"/>
            <a:ext cx="6229659" cy="6937988"/>
          </a:xfrm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B8240F6D-59FB-2E91-AE80-92E8A06D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0FAC-564A-4DA8-AEB9-14C7210CFE9C}" type="slidenum">
              <a:rPr lang="lt-LT" smtClean="0"/>
              <a:t>41</a:t>
            </a:fld>
            <a:endParaRPr lang="lt-LT"/>
          </a:p>
        </p:txBody>
      </p:sp>
      <p:sp>
        <p:nvSpPr>
          <p:cNvPr id="7" name="Turinio vietos rezervavimo ženklas 2">
            <a:extLst>
              <a:ext uri="{FF2B5EF4-FFF2-40B4-BE49-F238E27FC236}">
                <a16:creationId xmlns:a16="http://schemas.microsoft.com/office/drawing/2014/main" id="{A0E1EC4D-E6DE-A598-1983-BBEB608AA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278779"/>
            <a:ext cx="3466171" cy="5634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Dėl Lietuvos Respublikos sveikatos apsaugos ministro 2016 m. spalio 7 d. įsakymo Nr. V-1159 „Dėl Užkrečiamosios ligos židinio ir protrūkio epidemiologinės diagnostikos ir kontrolės tvarkos aprašo patvirtinimo“ pakeitimo</a:t>
            </a:r>
            <a:endParaRPr lang="lt-L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aveikslėlis 4">
            <a:extLst>
              <a:ext uri="{FF2B5EF4-FFF2-40B4-BE49-F238E27FC236}">
                <a16:creationId xmlns:a16="http://schemas.microsoft.com/office/drawing/2014/main" id="{186F6F7C-952F-04AA-1E60-1A52E530F46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278779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25442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079C9D9-E2A1-3EE7-FEDA-78AF879F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103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LR SAM Įsakymas 2005-02-10 Nr. V-109 Dėl užkrečiamųjų ligų statistinių ataskaitos ir apskaitos formų patvirtinimo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22EC5584-71F6-824C-ACE3-A659F0604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8477" y="1825625"/>
            <a:ext cx="6180421" cy="4351338"/>
          </a:xfrm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0030254A-6558-710A-1040-2BCEC18A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0FAC-564A-4DA8-AEB9-14C7210CFE9C}" type="slidenum">
              <a:rPr lang="lt-LT" smtClean="0"/>
              <a:t>42</a:t>
            </a:fld>
            <a:endParaRPr lang="lt-LT"/>
          </a:p>
        </p:txBody>
      </p:sp>
      <p:pic>
        <p:nvPicPr>
          <p:cNvPr id="7" name="Paveikslėlis 4">
            <a:extLst>
              <a:ext uri="{FF2B5EF4-FFF2-40B4-BE49-F238E27FC236}">
                <a16:creationId xmlns:a16="http://schemas.microsoft.com/office/drawing/2014/main" id="{03A8C004-BFD9-32C9-9189-B631FA12A0B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74074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30466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5AE8-6A7E-094E-92BE-6773E85F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64717E-287F-DB50-E06E-80D016DD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6" y="432034"/>
            <a:ext cx="10515600" cy="1073382"/>
          </a:xfrm>
        </p:spPr>
        <p:txBody>
          <a:bodyPr>
            <a:normAutofit/>
          </a:bodyPr>
          <a:lstStyle/>
          <a:p>
            <a:pPr algn="ctr"/>
            <a:r>
              <a:rPr lang="lt-LT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LR SAM Įsakymas 2005-02-10 Nr. V-109 Dėl užkrečiamųjų ligų statistinių ataskaitos ir apskaitos formų patvirtinimo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A5953207-534C-A5EE-9B38-97E5C2F8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0FAC-564A-4DA8-AEB9-14C7210CFE9C}" type="slidenum">
              <a:rPr lang="lt-LT" smtClean="0"/>
              <a:t>43</a:t>
            </a:fld>
            <a:endParaRPr lang="lt-LT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CEB2614E-1F12-2A85-D639-FD444D2AD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175" y="1270483"/>
            <a:ext cx="6438084" cy="4906480"/>
          </a:xfrm>
        </p:spPr>
      </p:pic>
      <p:pic>
        <p:nvPicPr>
          <p:cNvPr id="9" name="Paveikslėlis 4">
            <a:extLst>
              <a:ext uri="{FF2B5EF4-FFF2-40B4-BE49-F238E27FC236}">
                <a16:creationId xmlns:a16="http://schemas.microsoft.com/office/drawing/2014/main" id="{6CCF9617-4455-4A26-7C15-7B0F13FB491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568" y="84864"/>
            <a:ext cx="1932120" cy="2054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78166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F6138EA-71EA-6C8A-827E-17AF15D6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DBFF75F-154A-1F47-3D63-130D24B35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306446F-BD16-A9DE-A169-C589713A1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580"/>
            <a:ext cx="11165541" cy="60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3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48D79-5923-DB6C-A76A-DDD91485E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4">
            <a:extLst>
              <a:ext uri="{FF2B5EF4-FFF2-40B4-BE49-F238E27FC236}">
                <a16:creationId xmlns:a16="http://schemas.microsoft.com/office/drawing/2014/main" id="{98963A76-781D-8E4B-A69B-B5E58F49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906" y="116745"/>
            <a:ext cx="1246094" cy="952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1FC2D-AAC0-9C1E-54F5-A5C4DEF455E8}"/>
              </a:ext>
            </a:extLst>
          </p:cNvPr>
          <p:cNvSpPr txBox="1"/>
          <p:nvPr/>
        </p:nvSpPr>
        <p:spPr>
          <a:xfrm>
            <a:off x="279536" y="6424395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0A6C2-EF6C-317B-2EBE-18CEA93C1560}"/>
              </a:ext>
            </a:extLst>
          </p:cNvPr>
          <p:cNvSpPr txBox="1"/>
          <p:nvPr/>
        </p:nvSpPr>
        <p:spPr>
          <a:xfrm>
            <a:off x="959224" y="349624"/>
            <a:ext cx="998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Skiepijimo pagal Lietuvos Respublikos vaikų profilaktinio skiepijimo  kalendorių aprėptys Šilalės r. sav. 2013 - 2024 m.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F9E1F50-63B1-A827-11BE-C42A5DAFC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6" y="175327"/>
            <a:ext cx="1914310" cy="987638"/>
          </a:xfrm>
          <a:prstGeom prst="rect">
            <a:avLst/>
          </a:prstGeom>
        </p:spPr>
      </p:pic>
      <p:graphicFrame>
        <p:nvGraphicFramePr>
          <p:cNvPr id="11" name="Lentelė 10">
            <a:extLst>
              <a:ext uri="{FF2B5EF4-FFF2-40B4-BE49-F238E27FC236}">
                <a16:creationId xmlns:a16="http://schemas.microsoft.com/office/drawing/2014/main" id="{D23D6436-3696-EB29-7AC0-BB471A5AB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90871"/>
              </p:ext>
            </p:extLst>
          </p:nvPr>
        </p:nvGraphicFramePr>
        <p:xfrm>
          <a:off x="681136" y="1337262"/>
          <a:ext cx="10860829" cy="4577511"/>
        </p:xfrm>
        <a:graphic>
          <a:graphicData uri="http://schemas.openxmlformats.org/drawingml/2006/table">
            <a:tbl>
              <a:tblPr/>
              <a:tblGrid>
                <a:gridCol w="2817844">
                  <a:extLst>
                    <a:ext uri="{9D8B030D-6E8A-4147-A177-3AD203B41FA5}">
                      <a16:colId xmlns:a16="http://schemas.microsoft.com/office/drawing/2014/main" val="3403981552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257681054"/>
                    </a:ext>
                  </a:extLst>
                </a:gridCol>
                <a:gridCol w="497894">
                  <a:extLst>
                    <a:ext uri="{9D8B030D-6E8A-4147-A177-3AD203B41FA5}">
                      <a16:colId xmlns:a16="http://schemas.microsoft.com/office/drawing/2014/main" val="2006727069"/>
                    </a:ext>
                  </a:extLst>
                </a:gridCol>
                <a:gridCol w="783212">
                  <a:extLst>
                    <a:ext uri="{9D8B030D-6E8A-4147-A177-3AD203B41FA5}">
                      <a16:colId xmlns:a16="http://schemas.microsoft.com/office/drawing/2014/main" val="3182868581"/>
                    </a:ext>
                  </a:extLst>
                </a:gridCol>
                <a:gridCol w="749885">
                  <a:extLst>
                    <a:ext uri="{9D8B030D-6E8A-4147-A177-3AD203B41FA5}">
                      <a16:colId xmlns:a16="http://schemas.microsoft.com/office/drawing/2014/main" val="1152346851"/>
                    </a:ext>
                  </a:extLst>
                </a:gridCol>
                <a:gridCol w="687394">
                  <a:extLst>
                    <a:ext uri="{9D8B030D-6E8A-4147-A177-3AD203B41FA5}">
                      <a16:colId xmlns:a16="http://schemas.microsoft.com/office/drawing/2014/main" val="3262009275"/>
                    </a:ext>
                  </a:extLst>
                </a:gridCol>
                <a:gridCol w="733221">
                  <a:extLst>
                    <a:ext uri="{9D8B030D-6E8A-4147-A177-3AD203B41FA5}">
                      <a16:colId xmlns:a16="http://schemas.microsoft.com/office/drawing/2014/main" val="6217033"/>
                    </a:ext>
                  </a:extLst>
                </a:gridCol>
                <a:gridCol w="766549">
                  <a:extLst>
                    <a:ext uri="{9D8B030D-6E8A-4147-A177-3AD203B41FA5}">
                      <a16:colId xmlns:a16="http://schemas.microsoft.com/office/drawing/2014/main" val="415808618"/>
                    </a:ext>
                  </a:extLst>
                </a:gridCol>
                <a:gridCol w="737386">
                  <a:extLst>
                    <a:ext uri="{9D8B030D-6E8A-4147-A177-3AD203B41FA5}">
                      <a16:colId xmlns:a16="http://schemas.microsoft.com/office/drawing/2014/main" val="2187724665"/>
                    </a:ext>
                  </a:extLst>
                </a:gridCol>
                <a:gridCol w="783212">
                  <a:extLst>
                    <a:ext uri="{9D8B030D-6E8A-4147-A177-3AD203B41FA5}">
                      <a16:colId xmlns:a16="http://schemas.microsoft.com/office/drawing/2014/main" val="3231831115"/>
                    </a:ext>
                  </a:extLst>
                </a:gridCol>
                <a:gridCol w="733221">
                  <a:extLst>
                    <a:ext uri="{9D8B030D-6E8A-4147-A177-3AD203B41FA5}">
                      <a16:colId xmlns:a16="http://schemas.microsoft.com/office/drawing/2014/main" val="3692467685"/>
                    </a:ext>
                  </a:extLst>
                </a:gridCol>
                <a:gridCol w="983183">
                  <a:extLst>
                    <a:ext uri="{9D8B030D-6E8A-4147-A177-3AD203B41FA5}">
                      <a16:colId xmlns:a16="http://schemas.microsoft.com/office/drawing/2014/main" val="3454402871"/>
                    </a:ext>
                  </a:extLst>
                </a:gridCol>
              </a:tblGrid>
              <a:tr h="44666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Užkrečiamoji liga                   (amžius, vakcinos dozė)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pPr algn="ctr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924606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2014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2015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2016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2017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m.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7470906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Tuberkuliozė (naujagimiai)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955748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Hepatitas B (1 m., 1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583527"/>
                  </a:ext>
                </a:extLst>
              </a:tr>
              <a:tr h="764027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Kokliušas, difterija, stabligė, poliomielitas, B tipo haemophilus influenzae (1 m., 3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547966"/>
                  </a:ext>
                </a:extLst>
              </a:tr>
              <a:tr h="434908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Tymai, raudonukė, epdeminis parotitas (2 m., 1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879"/>
                  </a:ext>
                </a:extLst>
              </a:tr>
              <a:tr h="446662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Tymai, raudonukė, epdeminis parotitas (7 m., 2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59068"/>
                  </a:ext>
                </a:extLst>
              </a:tr>
              <a:tr h="381240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Pneumokokinė infekcija (1 m., 3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69156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ŽPV infekcija (11 m., 1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78773"/>
                  </a:ext>
                </a:extLst>
              </a:tr>
              <a:tr h="235085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ŽPV infekcija (12 m., 1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626985"/>
                  </a:ext>
                </a:extLst>
              </a:tr>
              <a:tr h="399645">
                <a:tc>
                  <a:txBody>
                    <a:bodyPr/>
                    <a:lstStyle/>
                    <a:p>
                      <a:pPr algn="l" fontAlgn="t"/>
                      <a:r>
                        <a:rPr lang="lt-LT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Rotavirusinė infekcija (1 m., 3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10859"/>
                  </a:ext>
                </a:extLst>
              </a:tr>
              <a:tr h="528942">
                <a:tc>
                  <a:txBody>
                    <a:bodyPr/>
                    <a:lstStyle/>
                    <a:p>
                      <a:pPr algn="l" fontAlgn="t"/>
                      <a:r>
                        <a:rPr lang="sv-SE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 tipo Meningokokinė infekcija      (1 m., 3 d.)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74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4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B1B3-F40B-4B09-BC88-34C3884B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21910" cy="1325563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Skiepijimo pagal Lietuvos Respublikos vaikų profilaktinio skiepijimo  kalendorių aprėptys Šilalės r.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</a:t>
            </a: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– 2024 m.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89EEC5-D231-47B0-AA55-3BAC25F929C0}"/>
              </a:ext>
            </a:extLst>
          </p:cNvPr>
          <p:cNvGraphicFramePr>
            <a:graphicFrameLocks noGrp="1"/>
          </p:cNvGraphicFramePr>
          <p:nvPr/>
        </p:nvGraphicFramePr>
        <p:xfrm>
          <a:off x="9801138" y="493007"/>
          <a:ext cx="1905000" cy="914400"/>
        </p:xfrm>
        <a:graphic>
          <a:graphicData uri="http://schemas.openxmlformats.org/drawingml/2006/table">
            <a:tbl>
              <a:tblPr/>
              <a:tblGrid>
                <a:gridCol w="812550">
                  <a:extLst>
                    <a:ext uri="{9D8B030D-6E8A-4147-A177-3AD203B41FA5}">
                      <a16:colId xmlns:a16="http://schemas.microsoft.com/office/drawing/2014/main" val="173524640"/>
                    </a:ext>
                  </a:extLst>
                </a:gridCol>
                <a:gridCol w="1092450">
                  <a:extLst>
                    <a:ext uri="{9D8B030D-6E8A-4147-A177-3AD203B41FA5}">
                      <a16:colId xmlns:a16="http://schemas.microsoft.com/office/drawing/2014/main" val="3220444590"/>
                    </a:ext>
                  </a:extLst>
                </a:gridCol>
              </a:tblGrid>
              <a:tr h="2286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lt-LT" altLang="lt-L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&gt;95 proc.</a:t>
                      </a:r>
                      <a:endParaRPr kumimoji="0" lang="lt-LT" altLang="lt-L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971424"/>
                  </a:ext>
                </a:extLst>
              </a:tr>
              <a:tr h="26055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lt-LT" altLang="lt-L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90-95 proc.</a:t>
                      </a:r>
                      <a:endParaRPr kumimoji="0" lang="lt-LT" altLang="lt-L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392831"/>
                  </a:ext>
                </a:extLst>
              </a:tr>
              <a:tr h="26055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lt-LT" altLang="lt-L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692150"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987425" indent="-2936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281113" indent="-2921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98613" indent="-315913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0558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5130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9702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427413" indent="-315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t-LT" altLang="lt-L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&lt;90 proc.</a:t>
                      </a:r>
                      <a:endParaRPr kumimoji="0" lang="lt-LT" altLang="lt-L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915977"/>
                  </a:ext>
                </a:extLst>
              </a:tr>
            </a:tbl>
          </a:graphicData>
        </a:graphic>
      </p:graphicFrame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5AD4549-DB55-1682-BADC-352C2C84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24"/>
            <a:ext cx="1257002" cy="957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6F4D5-D422-44AE-B524-0764F00F0950}"/>
              </a:ext>
            </a:extLst>
          </p:cNvPr>
          <p:cNvSpPr txBox="1"/>
          <p:nvPr/>
        </p:nvSpPr>
        <p:spPr>
          <a:xfrm>
            <a:off x="287183" y="6510577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graphicFrame>
        <p:nvGraphicFramePr>
          <p:cNvPr id="9" name="Lentelė 8">
            <a:extLst>
              <a:ext uri="{FF2B5EF4-FFF2-40B4-BE49-F238E27FC236}">
                <a16:creationId xmlns:a16="http://schemas.microsoft.com/office/drawing/2014/main" id="{F78BFCAB-5F39-6A19-5B26-A1F1BD764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43698"/>
              </p:ext>
            </p:extLst>
          </p:nvPr>
        </p:nvGraphicFramePr>
        <p:xfrm>
          <a:off x="627529" y="1577787"/>
          <a:ext cx="10587319" cy="5031483"/>
        </p:xfrm>
        <a:graphic>
          <a:graphicData uri="http://schemas.openxmlformats.org/drawingml/2006/table">
            <a:tbl>
              <a:tblPr/>
              <a:tblGrid>
                <a:gridCol w="3090267">
                  <a:extLst>
                    <a:ext uri="{9D8B030D-6E8A-4147-A177-3AD203B41FA5}">
                      <a16:colId xmlns:a16="http://schemas.microsoft.com/office/drawing/2014/main" val="1560133142"/>
                    </a:ext>
                  </a:extLst>
                </a:gridCol>
                <a:gridCol w="1318226">
                  <a:extLst>
                    <a:ext uri="{9D8B030D-6E8A-4147-A177-3AD203B41FA5}">
                      <a16:colId xmlns:a16="http://schemas.microsoft.com/office/drawing/2014/main" val="4053107801"/>
                    </a:ext>
                  </a:extLst>
                </a:gridCol>
                <a:gridCol w="1383056">
                  <a:extLst>
                    <a:ext uri="{9D8B030D-6E8A-4147-A177-3AD203B41FA5}">
                      <a16:colId xmlns:a16="http://schemas.microsoft.com/office/drawing/2014/main" val="2532278701"/>
                    </a:ext>
                  </a:extLst>
                </a:gridCol>
                <a:gridCol w="1880093">
                  <a:extLst>
                    <a:ext uri="{9D8B030D-6E8A-4147-A177-3AD203B41FA5}">
                      <a16:colId xmlns:a16="http://schemas.microsoft.com/office/drawing/2014/main" val="1069241032"/>
                    </a:ext>
                  </a:extLst>
                </a:gridCol>
                <a:gridCol w="1383056">
                  <a:extLst>
                    <a:ext uri="{9D8B030D-6E8A-4147-A177-3AD203B41FA5}">
                      <a16:colId xmlns:a16="http://schemas.microsoft.com/office/drawing/2014/main" val="3050151819"/>
                    </a:ext>
                  </a:extLst>
                </a:gridCol>
                <a:gridCol w="1532621">
                  <a:extLst>
                    <a:ext uri="{9D8B030D-6E8A-4147-A177-3AD203B41FA5}">
                      <a16:colId xmlns:a16="http://schemas.microsoft.com/office/drawing/2014/main" val="3326794604"/>
                    </a:ext>
                  </a:extLst>
                </a:gridCol>
              </a:tblGrid>
              <a:tr h="554115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Vakcina*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skiepijimo aprėptys (proc.)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skaičius (abs. sk.)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61185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(vaikų amžius)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Pokytis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m.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673378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Tuberkuliozė BCG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513070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Hepatitas B </a:t>
                      </a:r>
                    </a:p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HepB3 (1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951146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Pneumokokinė vakcina</a:t>
                      </a:r>
                    </a:p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PCV3 (1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218669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Rotovirusinė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infekcija RV3 (1 m.)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489330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Meningokokinė infekcija MenBV3 (1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473966"/>
                  </a:ext>
                </a:extLst>
              </a:tr>
              <a:tr h="524208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Kokliušas, difterija, stabligė, poliomielitas, B tipo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haemophilus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influenzae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DtaP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/IPV/HIB3 (1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231601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Kokliušas, difterija, stabligė, poliomielitas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DtaP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/IPV5 (7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658824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Tymai, raudonukė,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epdeminis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parotitas MMR1 (2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85319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Tymai, raudonukė,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epdeminis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parotitas MMR2 (7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360034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Žmogaus papilomos viruso HPV1 (11 m.)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705511"/>
                  </a:ext>
                </a:extLst>
              </a:tr>
              <a:tr h="30614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Žmogaus papilomos viruso HPV1 (12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57019"/>
                  </a:ext>
                </a:extLst>
              </a:tr>
              <a:tr h="35271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Kokliušas, difterija, stabligė, </a:t>
                      </a:r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poliomielitas,Tdap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(16 m.)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933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39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538158-BD43-0B8C-FDCB-48011D42F66E}"/>
              </a:ext>
            </a:extLst>
          </p:cNvPr>
          <p:cNvSpPr txBox="1"/>
          <p:nvPr/>
        </p:nvSpPr>
        <p:spPr>
          <a:xfrm>
            <a:off x="1669836" y="485677"/>
            <a:ext cx="636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Tuberkuliozė (naujagimiai)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BCG 2014-2024 m.</a:t>
            </a:r>
          </a:p>
        </p:txBody>
      </p:sp>
      <p:cxnSp>
        <p:nvCxnSpPr>
          <p:cNvPr id="13" name="Tiesioji jungtis 12">
            <a:extLst>
              <a:ext uri="{FF2B5EF4-FFF2-40B4-BE49-F238E27FC236}">
                <a16:creationId xmlns:a16="http://schemas.microsoft.com/office/drawing/2014/main" id="{5CCE7BA8-FAFB-A541-70F0-C5BB8BFAC498}"/>
              </a:ext>
            </a:extLst>
          </p:cNvPr>
          <p:cNvCxnSpPr>
            <a:cxnSpLocks/>
          </p:cNvCxnSpPr>
          <p:nvPr/>
        </p:nvCxnSpPr>
        <p:spPr>
          <a:xfrm>
            <a:off x="1329178" y="5220681"/>
            <a:ext cx="10127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id="{53E9CD1F-F009-4B45-1E37-793BF2E7E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72494"/>
              </p:ext>
            </p:extLst>
          </p:nvPr>
        </p:nvGraphicFramePr>
        <p:xfrm>
          <a:off x="7885793" y="146098"/>
          <a:ext cx="4127500" cy="1594315"/>
        </p:xfrm>
        <a:graphic>
          <a:graphicData uri="http://schemas.openxmlformats.org/drawingml/2006/table">
            <a:tbl>
              <a:tblPr/>
              <a:tblGrid>
                <a:gridCol w="1269024">
                  <a:extLst>
                    <a:ext uri="{9D8B030D-6E8A-4147-A177-3AD203B41FA5}">
                      <a16:colId xmlns:a16="http://schemas.microsoft.com/office/drawing/2014/main" val="2088229233"/>
                    </a:ext>
                  </a:extLst>
                </a:gridCol>
                <a:gridCol w="980321">
                  <a:extLst>
                    <a:ext uri="{9D8B030D-6E8A-4147-A177-3AD203B41FA5}">
                      <a16:colId xmlns:a16="http://schemas.microsoft.com/office/drawing/2014/main" val="792452851"/>
                    </a:ext>
                  </a:extLst>
                </a:gridCol>
                <a:gridCol w="951768">
                  <a:extLst>
                    <a:ext uri="{9D8B030D-6E8A-4147-A177-3AD203B41FA5}">
                      <a16:colId xmlns:a16="http://schemas.microsoft.com/office/drawing/2014/main" val="60001278"/>
                    </a:ext>
                  </a:extLst>
                </a:gridCol>
                <a:gridCol w="926387">
                  <a:extLst>
                    <a:ext uri="{9D8B030D-6E8A-4147-A177-3AD203B41FA5}">
                      <a16:colId xmlns:a16="http://schemas.microsoft.com/office/drawing/2014/main" val="3297247994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2652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211264"/>
                  </a:ext>
                </a:extLst>
              </a:tr>
              <a:tr h="232101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260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386264"/>
                  </a:ext>
                </a:extLst>
              </a:tr>
              <a:tr h="209689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5559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015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451506"/>
                  </a:ext>
                </a:extLst>
              </a:tr>
            </a:tbl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462C3CF-4A8A-26D3-1F4D-7B5C55807A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633777"/>
              </p:ext>
            </p:extLst>
          </p:nvPr>
        </p:nvGraphicFramePr>
        <p:xfrm>
          <a:off x="779929" y="1793079"/>
          <a:ext cx="10838330" cy="4365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aveikslėlis 4">
            <a:extLst>
              <a:ext uri="{FF2B5EF4-FFF2-40B4-BE49-F238E27FC236}">
                <a16:creationId xmlns:a16="http://schemas.microsoft.com/office/drawing/2014/main" id="{2F363F91-355D-2708-EE0D-990151B5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4B325-32F7-3E7B-312A-B84A5DF4CB57}"/>
              </a:ext>
            </a:extLst>
          </p:cNvPr>
          <p:cNvSpPr txBox="1"/>
          <p:nvPr/>
        </p:nvSpPr>
        <p:spPr>
          <a:xfrm>
            <a:off x="359359" y="6493166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</p:spTree>
    <p:extLst>
      <p:ext uri="{BB962C8B-B14F-4D97-AF65-F5344CB8AC3E}">
        <p14:creationId xmlns:p14="http://schemas.microsoft.com/office/powerpoint/2010/main" val="22769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026C20-9664-D295-0B08-F991D63A03DE}"/>
              </a:ext>
            </a:extLst>
          </p:cNvPr>
          <p:cNvSpPr txBox="1"/>
          <p:nvPr/>
        </p:nvSpPr>
        <p:spPr>
          <a:xfrm>
            <a:off x="1329179" y="466004"/>
            <a:ext cx="592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Hepatito B (1 m., 3 d</a:t>
            </a:r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ozė</a:t>
            </a: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 skiepijimo apimtys</a:t>
            </a:r>
            <a:r>
              <a:rPr lang="pt-BR" dirty="0"/>
              <a:t> </a:t>
            </a:r>
            <a:endParaRPr lang="lt-LT" dirty="0"/>
          </a:p>
          <a:p>
            <a:pPr algn="ctr"/>
            <a:r>
              <a:rPr lang="lt-L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2014-2024 m.</a:t>
            </a: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0B09F1C0-7220-4BD0-8A44-33A6CE22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graphicFrame>
        <p:nvGraphicFramePr>
          <p:cNvPr id="8" name="Lentelė 7">
            <a:extLst>
              <a:ext uri="{FF2B5EF4-FFF2-40B4-BE49-F238E27FC236}">
                <a16:creationId xmlns:a16="http://schemas.microsoft.com/office/drawing/2014/main" id="{305B47BF-BB0A-9864-DCC1-E54E82A92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447371"/>
              </p:ext>
            </p:extLst>
          </p:nvPr>
        </p:nvGraphicFramePr>
        <p:xfrm>
          <a:off x="8283388" y="291841"/>
          <a:ext cx="3414090" cy="1521177"/>
        </p:xfrm>
        <a:graphic>
          <a:graphicData uri="http://schemas.openxmlformats.org/drawingml/2006/table">
            <a:tbl>
              <a:tblPr/>
              <a:tblGrid>
                <a:gridCol w="1103192">
                  <a:extLst>
                    <a:ext uri="{9D8B030D-6E8A-4147-A177-3AD203B41FA5}">
                      <a16:colId xmlns:a16="http://schemas.microsoft.com/office/drawing/2014/main" val="3469218000"/>
                    </a:ext>
                  </a:extLst>
                </a:gridCol>
                <a:gridCol w="848428">
                  <a:extLst>
                    <a:ext uri="{9D8B030D-6E8A-4147-A177-3AD203B41FA5}">
                      <a16:colId xmlns:a16="http://schemas.microsoft.com/office/drawing/2014/main" val="1817395470"/>
                    </a:ext>
                  </a:extLst>
                </a:gridCol>
                <a:gridCol w="699597">
                  <a:extLst>
                    <a:ext uri="{9D8B030D-6E8A-4147-A177-3AD203B41FA5}">
                      <a16:colId xmlns:a16="http://schemas.microsoft.com/office/drawing/2014/main" val="770711486"/>
                    </a:ext>
                  </a:extLst>
                </a:gridCol>
                <a:gridCol w="762873">
                  <a:extLst>
                    <a:ext uri="{9D8B030D-6E8A-4147-A177-3AD203B41FA5}">
                      <a16:colId xmlns:a16="http://schemas.microsoft.com/office/drawing/2014/main" val="3867119043"/>
                    </a:ext>
                  </a:extLst>
                </a:gridCol>
              </a:tblGrid>
              <a:tr h="359266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</a:t>
                      </a:r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B3 (1m.)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45988"/>
                  </a:ext>
                </a:extLst>
              </a:tr>
              <a:tr h="11779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apskritis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369876"/>
                  </a:ext>
                </a:extLst>
              </a:tr>
              <a:tr h="180057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Jurbarko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547857"/>
                  </a:ext>
                </a:extLst>
              </a:tr>
              <a:tr h="11779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Šilalės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30397"/>
                  </a:ext>
                </a:extLst>
              </a:tr>
              <a:tr h="11779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Tauragės r.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555301"/>
                  </a:ext>
                </a:extLst>
              </a:tr>
              <a:tr h="11779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Pagėgių sav.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922208"/>
                  </a:ext>
                </a:extLst>
              </a:tr>
              <a:tr h="117792">
                <a:tc>
                  <a:txBody>
                    <a:bodyPr/>
                    <a:lstStyle/>
                    <a:p>
                      <a:pPr algn="l" fontAlgn="t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Lietuva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721674"/>
                  </a:ext>
                </a:extLst>
              </a:tr>
            </a:tbl>
          </a:graphicData>
        </a:graphic>
      </p:graphicFrame>
      <p:cxnSp>
        <p:nvCxnSpPr>
          <p:cNvPr id="5" name="Tiesioji jungtis 4">
            <a:extLst>
              <a:ext uri="{FF2B5EF4-FFF2-40B4-BE49-F238E27FC236}">
                <a16:creationId xmlns:a16="http://schemas.microsoft.com/office/drawing/2014/main" id="{086DF78E-874E-D3FA-DADF-EDDEB251A993}"/>
              </a:ext>
            </a:extLst>
          </p:cNvPr>
          <p:cNvCxnSpPr>
            <a:cxnSpLocks/>
          </p:cNvCxnSpPr>
          <p:nvPr/>
        </p:nvCxnSpPr>
        <p:spPr>
          <a:xfrm>
            <a:off x="797744" y="3854284"/>
            <a:ext cx="10548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B1743A-C712-6492-25B5-FA56890C96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221260"/>
              </p:ext>
            </p:extLst>
          </p:nvPr>
        </p:nvGraphicFramePr>
        <p:xfrm>
          <a:off x="215153" y="2057399"/>
          <a:ext cx="11223812" cy="4092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A446EA-CA93-F528-BB84-B249F8199514}"/>
              </a:ext>
            </a:extLst>
          </p:cNvPr>
          <p:cNvSpPr txBox="1"/>
          <p:nvPr/>
        </p:nvSpPr>
        <p:spPr>
          <a:xfrm>
            <a:off x="359359" y="6493166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</p:spTree>
    <p:extLst>
      <p:ext uri="{BB962C8B-B14F-4D97-AF65-F5344CB8AC3E}">
        <p14:creationId xmlns:p14="http://schemas.microsoft.com/office/powerpoint/2010/main" val="24135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id="{B024BCB7-C759-A6BC-5B5A-231D79B65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73524"/>
              </p:ext>
            </p:extLst>
          </p:nvPr>
        </p:nvGraphicFramePr>
        <p:xfrm>
          <a:off x="7697755" y="197733"/>
          <a:ext cx="4177849" cy="1659058"/>
        </p:xfrm>
        <a:graphic>
          <a:graphicData uri="http://schemas.openxmlformats.org/drawingml/2006/table">
            <a:tbl>
              <a:tblPr/>
              <a:tblGrid>
                <a:gridCol w="1405500">
                  <a:extLst>
                    <a:ext uri="{9D8B030D-6E8A-4147-A177-3AD203B41FA5}">
                      <a16:colId xmlns:a16="http://schemas.microsoft.com/office/drawing/2014/main" val="990972130"/>
                    </a:ext>
                  </a:extLst>
                </a:gridCol>
                <a:gridCol w="1085749">
                  <a:extLst>
                    <a:ext uri="{9D8B030D-6E8A-4147-A177-3AD203B41FA5}">
                      <a16:colId xmlns:a16="http://schemas.microsoft.com/office/drawing/2014/main" val="2554952525"/>
                    </a:ext>
                  </a:extLst>
                </a:gridCol>
                <a:gridCol w="913575">
                  <a:extLst>
                    <a:ext uri="{9D8B030D-6E8A-4147-A177-3AD203B41FA5}">
                      <a16:colId xmlns:a16="http://schemas.microsoft.com/office/drawing/2014/main" val="1680316588"/>
                    </a:ext>
                  </a:extLst>
                </a:gridCol>
                <a:gridCol w="773025">
                  <a:extLst>
                    <a:ext uri="{9D8B030D-6E8A-4147-A177-3AD203B41FA5}">
                      <a16:colId xmlns:a16="http://schemas.microsoft.com/office/drawing/2014/main" val="3769608199"/>
                    </a:ext>
                  </a:extLst>
                </a:gridCol>
              </a:tblGrid>
              <a:tr h="46637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Paskiepytų vaikų skaičius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Nepaskiepytų vaikų sk.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437849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Tauragės apskritis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364532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Jurbarko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358175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Šilalės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56687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Tauragės r.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563470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Pagėgių sav.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249371"/>
                  </a:ext>
                </a:extLst>
              </a:tr>
              <a:tr h="19878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Lietuva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0497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83285C-29D3-C394-B0A0-62F47A97F8B8}"/>
              </a:ext>
            </a:extLst>
          </p:cNvPr>
          <p:cNvSpPr txBox="1"/>
          <p:nvPr/>
        </p:nvSpPr>
        <p:spPr>
          <a:xfrm>
            <a:off x="1639824" y="355966"/>
            <a:ext cx="62947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Kokliušas, difterija, stabligė, poliomielitas, B tipo </a:t>
            </a:r>
            <a:r>
              <a:rPr lang="lt-LT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lt-LT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aemophilus influenzae </a:t>
            </a:r>
            <a:r>
              <a:rPr lang="lt-LT" sz="18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(1 m., 3 d.)</a:t>
            </a:r>
            <a:r>
              <a:rPr lang="lt-LT" sz="2400" dirty="0"/>
              <a:t> </a:t>
            </a:r>
          </a:p>
          <a:p>
            <a:pPr algn="ctr"/>
            <a:r>
              <a:rPr lang="lt-L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2013-2024 m.</a:t>
            </a:r>
          </a:p>
        </p:txBody>
      </p:sp>
      <p:pic>
        <p:nvPicPr>
          <p:cNvPr id="6" name="Paveikslėlis 4">
            <a:extLst>
              <a:ext uri="{FF2B5EF4-FFF2-40B4-BE49-F238E27FC236}">
                <a16:creationId xmlns:a16="http://schemas.microsoft.com/office/drawing/2014/main" id="{FB357E66-A81B-40EF-913E-4688A3B3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4" y="87835"/>
            <a:ext cx="1394023" cy="1066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093EA-84D6-4275-9D99-960FF67573D2}"/>
              </a:ext>
            </a:extLst>
          </p:cNvPr>
          <p:cNvSpPr txBox="1"/>
          <p:nvPr/>
        </p:nvSpPr>
        <p:spPr>
          <a:xfrm>
            <a:off x="361704" y="6493166"/>
            <a:ext cx="1939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/>
              <a:t>NVSC duomenys</a:t>
            </a:r>
          </a:p>
        </p:txBody>
      </p:sp>
      <p:cxnSp>
        <p:nvCxnSpPr>
          <p:cNvPr id="8" name="Tiesioji jungtis 7">
            <a:extLst>
              <a:ext uri="{FF2B5EF4-FFF2-40B4-BE49-F238E27FC236}">
                <a16:creationId xmlns:a16="http://schemas.microsoft.com/office/drawing/2014/main" id="{5BC75E98-DBAB-F6C6-486D-DFEA4272F2DD}"/>
              </a:ext>
            </a:extLst>
          </p:cNvPr>
          <p:cNvCxnSpPr/>
          <p:nvPr/>
        </p:nvCxnSpPr>
        <p:spPr>
          <a:xfrm>
            <a:off x="1154806" y="2622094"/>
            <a:ext cx="102917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E47458D-45B4-0282-BAD4-3912359A4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895722"/>
              </p:ext>
            </p:extLst>
          </p:nvPr>
        </p:nvGraphicFramePr>
        <p:xfrm>
          <a:off x="559837" y="1856791"/>
          <a:ext cx="10487608" cy="420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02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2581</Words>
  <Application>Microsoft Office PowerPoint</Application>
  <PresentationFormat>Plačiaekranė</PresentationFormat>
  <Paragraphs>867</Paragraphs>
  <Slides>44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„Office“ tema</vt:lpstr>
      <vt:lpstr>Imunoprofilaktikos aktualijos  Lietuvoje ir Šilalės r. savivaldybėje. Sergamumas užkrečiamosiomis ligomis</vt:lpstr>
      <vt:lpstr>Vaikų profilaktinių skiepijimų kalendorius</vt:lpstr>
      <vt:lpstr>„PowerPoint“ pateiktis</vt:lpstr>
      <vt:lpstr>„PowerPoint“ pateiktis</vt:lpstr>
      <vt:lpstr>„PowerPoint“ pateiktis</vt:lpstr>
      <vt:lpstr>       Skiepijimo pagal Lietuvos Respublikos vaikų profilaktinio skiepijimo  kalendorių aprėptys Šilalės r. sav.    2023 – 2024 m.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 Skiepijimo apimtys nuo tymų, epideminio parotito, raudonukės ir nepaskiepytų vaikų skaičius Lietuvoje  2005-2024 m. (2 m. amžiaus vaikai) </vt:lpstr>
      <vt:lpstr>„PowerPoint“ pateiktis</vt:lpstr>
      <vt:lpstr>„PowerPoint“ pateiktis</vt:lpstr>
      <vt:lpstr>Skiepijimo apimtys nuo tymų, epideminio parotito, raudonukės ir nepaskiepytų vaikų skaičius Lietuvoje 2005-2024 m.(7 m. amžiaus vaikai)</vt:lpstr>
      <vt:lpstr>„PowerPoint“ pateiktis</vt:lpstr>
      <vt:lpstr>Vaikų nepaskiepijimo priežastys Šilalės r. savivaldybėje</vt:lpstr>
      <vt:lpstr>Pagrindinės nepaskiepijimo priežastys</vt:lpstr>
      <vt:lpstr>Vaikų skiepijimo aprėptys Šilalės r. sav. ASPĮ 2024 m.</vt:lpstr>
      <vt:lpstr>Paskiepytų pneumokokine vakcina rizikos grupėms priklausančių asmenų skaičius Šilalės r. sav. 2022-2024 m. </vt:lpstr>
      <vt:lpstr>Skiepijimo aprėptys sezoninio gripo vakcina Šilalės r. sav. pagal sezonus </vt:lpstr>
      <vt:lpstr>Skiepijimo Erkinio encefalito vakcina 50-55 m. amžiaus grupėje 2024.09.01–2025.03.31</vt:lpstr>
      <vt:lpstr>Išvados</vt:lpstr>
      <vt:lpstr>Kodėl svarbu išlaikyti rekomenduojamas skiepijimo apimtis?</vt:lpstr>
      <vt:lpstr>Svarbu</vt:lpstr>
      <vt:lpstr>NVSC žingsniai</vt:lpstr>
      <vt:lpstr>Siūlymai ASPĮ  </vt:lpstr>
      <vt:lpstr>Galimi siūlymai savivaldybei</vt:lpstr>
      <vt:lpstr>„PowerPoint“ pateiktis</vt:lpstr>
      <vt:lpstr>„PowerPoint“ pateiktis</vt:lpstr>
      <vt:lpstr>Tikslinės grupės sveikatos raštingumui didinti</vt:lpstr>
      <vt:lpstr>Priemonės skiepijimo aprėpčių didinimui (1)</vt:lpstr>
      <vt:lpstr>Priemonės skiepijimo aprėpčių didinimui (2)</vt:lpstr>
      <vt:lpstr>Klausimai diskusijai</vt:lpstr>
      <vt:lpstr>Imunoprofilaktikos aktualijos  Lietuvoje ir Šilalės r. savivaldybėje. Sergamumas užkrečiamosiomis ligomis</vt:lpstr>
      <vt:lpstr>„PowerPoint“ pateiktis</vt:lpstr>
      <vt:lpstr>Dėl Lietuvos Respublikos sveikatos apsaugos ministro 2016 m. spalio 7 d. įsakymo Nr. V-1159 „Dėl Užkrečiamosios ligos židinio ir protrūkio epidemiologinės diagnostikos ir kontrolės tvarkos aprašo patvirtinimo“ pakeitimo</vt:lpstr>
      <vt:lpstr>LR SAM Įsakymas 2005-02-10 Nr. V-109 Dėl užkrečiamųjų ligų statistinių ataskaitos ir apskaitos formų patvirtinimo</vt:lpstr>
      <vt:lpstr>LR SAM Įsakymas 2005-02-10 Nr. V-109 Dėl užkrečiamųjų ligų statistinių ataskaitos ir apskaitos formų patvirtinimo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Imunoprofilaktikos aktualijos  Lietuvoje ir Tauragės rajone</dc:title>
  <dc:creator>Vaida Mitkuvienė</dc:creator>
  <cp:lastModifiedBy>Owner</cp:lastModifiedBy>
  <cp:revision>12</cp:revision>
  <dcterms:created xsi:type="dcterms:W3CDTF">2025-04-06T15:35:31Z</dcterms:created>
  <dcterms:modified xsi:type="dcterms:W3CDTF">2025-05-30T09:41:01Z</dcterms:modified>
</cp:coreProperties>
</file>