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ryndan Writ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ochi Hand" panose="020B0604020202020204" charset="0"/>
      <p:regular r:id="rId22"/>
    </p:embeddedFont>
    <p:embeddedFont>
      <p:font typeface="Lucky Bones" panose="020B0604020202020204" charset="-70"/>
      <p:regular r:id="rId23"/>
    </p:embeddedFont>
    <p:embeddedFont>
      <p:font typeface="Now" panose="020B0604020202020204" charset="-70"/>
      <p:regular r:id="rId24"/>
    </p:embeddedFont>
    <p:embeddedFont>
      <p:font typeface="Now Bold" panose="020B0604020202020204" charset="-7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8" d="100"/>
          <a:sy n="18" d="100"/>
        </p:scale>
        <p:origin x="442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6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54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34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4" Type="http://schemas.openxmlformats.org/officeDocument/2006/relationships/image" Target="../media/image33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4.png"/><Relationship Id="rId4" Type="http://schemas.openxmlformats.org/officeDocument/2006/relationships/image" Target="../media/image34.sv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4.png"/><Relationship Id="rId7" Type="http://schemas.openxmlformats.org/officeDocument/2006/relationships/image" Target="../media/image15.svg"/><Relationship Id="rId12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8.svg"/><Relationship Id="rId5" Type="http://schemas.openxmlformats.org/officeDocument/2006/relationships/image" Target="../media/image13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12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90811" y="809119"/>
            <a:ext cx="10444488" cy="726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06"/>
              </a:lnSpc>
            </a:pPr>
            <a:r>
              <a:rPr lang="en-US" sz="13906">
                <a:solidFill>
                  <a:srgbClr val="FFFFFF"/>
                </a:solidFill>
                <a:latin typeface="Bryndan Write Bold"/>
              </a:rPr>
              <a:t>Mobilusis darbas Šilalės rajone</a:t>
            </a:r>
          </a:p>
        </p:txBody>
      </p:sp>
      <p:sp>
        <p:nvSpPr>
          <p:cNvPr id="4" name="Freeform 4"/>
          <p:cNvSpPr/>
          <p:nvPr/>
        </p:nvSpPr>
        <p:spPr>
          <a:xfrm rot="1097523">
            <a:off x="12388882" y="1421502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6" y="0"/>
                </a:lnTo>
                <a:lnTo>
                  <a:pt x="1885746" y="1296022"/>
                </a:lnTo>
                <a:lnTo>
                  <a:pt x="0" y="1296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59470">
            <a:off x="2930373" y="2435234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0170">
            <a:off x="13972610" y="5900178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91444" y="8659393"/>
            <a:ext cx="3865662" cy="127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8"/>
              </a:lnSpc>
              <a:spcBef>
                <a:spcPct val="0"/>
              </a:spcBef>
            </a:pPr>
            <a:r>
              <a:rPr lang="en-US" sz="8908">
                <a:solidFill>
                  <a:srgbClr val="FFFFFF"/>
                </a:solidFill>
                <a:latin typeface="Bryndan Write Bold"/>
              </a:rPr>
              <a:t>2024 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91370" y="3588120"/>
            <a:ext cx="9705260" cy="4274239"/>
          </a:xfrm>
          <a:custGeom>
            <a:avLst/>
            <a:gdLst/>
            <a:ahLst/>
            <a:cxnLst/>
            <a:rect l="l" t="t" r="r" b="b"/>
            <a:pathLst>
              <a:path w="9705260" h="4274239">
                <a:moveTo>
                  <a:pt x="0" y="0"/>
                </a:moveTo>
                <a:lnTo>
                  <a:pt x="9705260" y="0"/>
                </a:lnTo>
                <a:lnTo>
                  <a:pt x="9705260" y="4274238"/>
                </a:lnTo>
                <a:lnTo>
                  <a:pt x="0" y="427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026566">
            <a:off x="2743604" y="24043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3529" y="4735554"/>
            <a:ext cx="7840942" cy="161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2"/>
              </a:lnSpc>
            </a:pPr>
            <a:r>
              <a:rPr lang="en-US" sz="12630">
                <a:solidFill>
                  <a:srgbClr val="000000"/>
                </a:solidFill>
                <a:latin typeface="Gochi Hand"/>
              </a:rPr>
              <a:t>Atlyginimas</a:t>
            </a:r>
          </a:p>
        </p:txBody>
      </p:sp>
      <p:sp>
        <p:nvSpPr>
          <p:cNvPr id="6" name="Freeform 6"/>
          <p:cNvSpPr/>
          <p:nvPr/>
        </p:nvSpPr>
        <p:spPr>
          <a:xfrm rot="7671314">
            <a:off x="11833594" y="5972294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53680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69582" y="4809269"/>
            <a:ext cx="3537010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2900">
                <a:solidFill>
                  <a:srgbClr val="000000"/>
                </a:solidFill>
                <a:latin typeface="Now Bold"/>
              </a:rPr>
              <a:t>Atlyginimas (neto) kaupiant 3 proc. pensijai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85861" y="1040006"/>
            <a:ext cx="10913483" cy="186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Jaunimo darbuotojo atlyginimas</a:t>
            </a:r>
          </a:p>
        </p:txBody>
      </p:sp>
      <p:sp>
        <p:nvSpPr>
          <p:cNvPr id="6" name="Freeform 6"/>
          <p:cNvSpPr/>
          <p:nvPr/>
        </p:nvSpPr>
        <p:spPr>
          <a:xfrm>
            <a:off x="6958195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5" y="0"/>
                </a:lnTo>
                <a:lnTo>
                  <a:pt x="4368815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65506" y="3239003"/>
            <a:ext cx="4368814" cy="6019297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7"/>
                </a:lnTo>
                <a:lnTo>
                  <a:pt x="0" y="6019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81408" y="5157884"/>
            <a:ext cx="3537010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Atlyginimas (bruto)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72287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4976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60461" y="3431430"/>
            <a:ext cx="1955253" cy="99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0"/>
              </a:lnSpc>
            </a:pPr>
            <a:r>
              <a:rPr lang="en-US" sz="8500">
                <a:solidFill>
                  <a:srgbClr val="FFFFFF"/>
                </a:solidFill>
                <a:latin typeface="Gochi Hand"/>
              </a:rPr>
              <a:t>3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-475825" y="581641"/>
            <a:ext cx="4418750" cy="1735364"/>
          </a:xfrm>
          <a:custGeom>
            <a:avLst/>
            <a:gdLst/>
            <a:ahLst/>
            <a:cxnLst/>
            <a:rect l="l" t="t" r="r" b="b"/>
            <a:pathLst>
              <a:path w="4418750" h="1735364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60461" y="20883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74098" y="4891184"/>
            <a:ext cx="3537010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000000"/>
                </a:solidFill>
                <a:latin typeface="Now Bold"/>
              </a:rPr>
              <a:t>Atlyginimas  (neto), taikant NPD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81408" y="6485780"/>
            <a:ext cx="3537010" cy="10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5899">
                <a:solidFill>
                  <a:srgbClr val="000000"/>
                </a:solidFill>
                <a:latin typeface="Now Bold"/>
              </a:rPr>
              <a:t>736,96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67544" y="6525797"/>
            <a:ext cx="3537010" cy="10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5899">
                <a:solidFill>
                  <a:srgbClr val="000000"/>
                </a:solidFill>
                <a:latin typeface="Now Bold"/>
              </a:rPr>
              <a:t>570,86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69985" y="6525797"/>
            <a:ext cx="3537010" cy="10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5899">
                <a:solidFill>
                  <a:srgbClr val="000000"/>
                </a:solidFill>
                <a:latin typeface="Now Bold"/>
              </a:rPr>
              <a:t>548,75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1526" y="9439275"/>
            <a:ext cx="15807774" cy="90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</a:pPr>
            <a:r>
              <a:rPr lang="en-US" sz="7200">
                <a:solidFill>
                  <a:srgbClr val="FFFFFF"/>
                </a:solidFill>
                <a:latin typeface="Bryndan Write"/>
              </a:rPr>
              <a:t>3 darbo dienos per savaitę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6181" r="48502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496022" y="2930353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Nuo ko pradėsime?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03440" y="4027536"/>
            <a:ext cx="11146787" cy="306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Now"/>
              </a:rPr>
              <a:t>-Nuo susipažinimo su bendruomenėmis ir įsiliejimo į bendruomenės veiklas;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Now"/>
              </a:rPr>
              <a:t>-Dalyvavimo mokyklos veiklose, pertraukų metu;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Now"/>
              </a:rPr>
              <a:t>-Susipažinimo su seniūnijų socialiniais darbuotojais bei kitais suinteresuotais asmenimis.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2972149" y="625038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17653" y="8108592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49565" y="763924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9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3702" y="741813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0" y="0"/>
                </a:moveTo>
                <a:lnTo>
                  <a:pt x="4947445" y="0"/>
                </a:lnTo>
                <a:lnTo>
                  <a:pt x="4947445" y="1942997"/>
                </a:lnTo>
                <a:lnTo>
                  <a:pt x="0" y="1942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80835">
            <a:off x="3418528" y="2328486"/>
            <a:ext cx="1364676" cy="937905"/>
          </a:xfrm>
          <a:custGeom>
            <a:avLst/>
            <a:gdLst/>
            <a:ahLst/>
            <a:cxnLst/>
            <a:rect l="l" t="t" r="r" b="b"/>
            <a:pathLst>
              <a:path w="1364676" h="937905">
                <a:moveTo>
                  <a:pt x="0" y="0"/>
                </a:moveTo>
                <a:lnTo>
                  <a:pt x="1364676" y="0"/>
                </a:lnTo>
                <a:lnTo>
                  <a:pt x="1364676" y="937904"/>
                </a:lnTo>
                <a:lnTo>
                  <a:pt x="0" y="93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6103" y="6834503"/>
            <a:ext cx="1620925" cy="2086738"/>
          </a:xfrm>
          <a:custGeom>
            <a:avLst/>
            <a:gdLst/>
            <a:ahLst/>
            <a:cxnLst/>
            <a:rect l="l" t="t" r="r" b="b"/>
            <a:pathLst>
              <a:path w="1620925" h="2086738">
                <a:moveTo>
                  <a:pt x="0" y="0"/>
                </a:moveTo>
                <a:lnTo>
                  <a:pt x="1620925" y="0"/>
                </a:lnTo>
                <a:lnTo>
                  <a:pt x="1620925" y="2086737"/>
                </a:lnTo>
                <a:lnTo>
                  <a:pt x="0" y="208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86740" y="7945113"/>
            <a:ext cx="3281277" cy="3239516"/>
          </a:xfrm>
          <a:custGeom>
            <a:avLst/>
            <a:gdLst/>
            <a:ahLst/>
            <a:cxnLst/>
            <a:rect l="l" t="t" r="r" b="b"/>
            <a:pathLst>
              <a:path w="3281277" h="3239516">
                <a:moveTo>
                  <a:pt x="0" y="0"/>
                </a:moveTo>
                <a:lnTo>
                  <a:pt x="3281278" y="0"/>
                </a:lnTo>
                <a:lnTo>
                  <a:pt x="3281278" y="3239516"/>
                </a:lnTo>
                <a:lnTo>
                  <a:pt x="0" y="3239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86262" y="-542951"/>
            <a:ext cx="2280323" cy="3143302"/>
          </a:xfrm>
          <a:custGeom>
            <a:avLst/>
            <a:gdLst/>
            <a:ahLst/>
            <a:cxnLst/>
            <a:rect l="l" t="t" r="r" b="b"/>
            <a:pathLst>
              <a:path w="2280323" h="3143302">
                <a:moveTo>
                  <a:pt x="0" y="0"/>
                </a:moveTo>
                <a:lnTo>
                  <a:pt x="2280322" y="0"/>
                </a:lnTo>
                <a:lnTo>
                  <a:pt x="2280322" y="3143302"/>
                </a:lnTo>
                <a:lnTo>
                  <a:pt x="0" y="3143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91321" y="3398580"/>
            <a:ext cx="12346104" cy="495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</a:pPr>
            <a:r>
              <a:rPr lang="en-US" sz="3499">
                <a:solidFill>
                  <a:srgbClr val="000000"/>
                </a:solidFill>
                <a:latin typeface="Now"/>
              </a:rPr>
              <a:t>-Automobilio + kuro kompensacijos važinėjimui į Šilalės rajono seniūnijas;</a:t>
            </a:r>
          </a:p>
          <a:p>
            <a:pPr algn="ctr">
              <a:lnSpc>
                <a:spcPts val="5634"/>
              </a:lnSpc>
            </a:pPr>
            <a:r>
              <a:rPr lang="en-US" sz="3499">
                <a:solidFill>
                  <a:srgbClr val="000000"/>
                </a:solidFill>
                <a:latin typeface="Now"/>
              </a:rPr>
              <a:t>-Patalpų seniūnijose;</a:t>
            </a:r>
          </a:p>
          <a:p>
            <a:pPr algn="ctr">
              <a:lnSpc>
                <a:spcPts val="5634"/>
              </a:lnSpc>
            </a:pPr>
            <a:r>
              <a:rPr lang="en-US" sz="3499">
                <a:solidFill>
                  <a:srgbClr val="000000"/>
                </a:solidFill>
                <a:latin typeface="Now"/>
              </a:rPr>
              <a:t>-Pagalbos viešinant veiklas seniūnijose;</a:t>
            </a:r>
          </a:p>
          <a:p>
            <a:pPr algn="ctr">
              <a:lnSpc>
                <a:spcPts val="5634"/>
              </a:lnSpc>
            </a:pPr>
            <a:r>
              <a:rPr lang="en-US" sz="3499">
                <a:solidFill>
                  <a:srgbClr val="000000"/>
                </a:solidFill>
                <a:latin typeface="Now"/>
              </a:rPr>
              <a:t>-Glaudaus bendradarbiavimo su mokyklų atstovais, seniūnijų soc. darbuotojais.</a:t>
            </a:r>
          </a:p>
          <a:p>
            <a:pPr algn="ctr">
              <a:lnSpc>
                <a:spcPts val="5634"/>
              </a:lnSpc>
            </a:pPr>
            <a:endParaRPr lang="en-US" sz="3499">
              <a:solidFill>
                <a:srgbClr val="000000"/>
              </a:solidFill>
              <a:latin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00866" y="2240928"/>
            <a:ext cx="9838576" cy="89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000000"/>
                </a:solidFill>
                <a:latin typeface="Bryndan Write"/>
              </a:rPr>
              <a:t>Ko mums trūksta?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16322283" y="7945113"/>
            <a:ext cx="2280323" cy="3143302"/>
          </a:xfrm>
          <a:custGeom>
            <a:avLst/>
            <a:gdLst/>
            <a:ahLst/>
            <a:cxnLst/>
            <a:rect l="l" t="t" r="r" b="b"/>
            <a:pathLst>
              <a:path w="2280323" h="3143302">
                <a:moveTo>
                  <a:pt x="0" y="0"/>
                </a:moveTo>
                <a:lnTo>
                  <a:pt x="2280323" y="0"/>
                </a:lnTo>
                <a:lnTo>
                  <a:pt x="2280323" y="3143302"/>
                </a:lnTo>
                <a:lnTo>
                  <a:pt x="0" y="3143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276703" y="1350943"/>
          <a:ext cx="14870257" cy="8167205"/>
        </p:xfrm>
        <a:graphic>
          <a:graphicData uri="http://schemas.openxmlformats.org/drawingml/2006/table">
            <a:tbl>
              <a:tblPr/>
              <a:tblGrid>
                <a:gridCol w="95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7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58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4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10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30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337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81304"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KM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Ltr/ 100 km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LTR/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savaitei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Savatės metuose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Lucky Bones"/>
                        </a:rPr>
                        <a:t>LTR/</a:t>
                      </a:r>
                      <a:endParaRPr lang="en-US" sz="1100"/>
                    </a:p>
                    <a:p>
                      <a:pPr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Lucky Bones"/>
                        </a:rPr>
                        <a:t>metams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FFFFFF"/>
                          </a:solidFill>
                          <a:latin typeface="Lucky Bones"/>
                        </a:rPr>
                        <a:t>Degalų kaina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Lucky Bones"/>
                        </a:rPr>
                        <a:t>Viso Eurai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129">
                <a:tc gridSpan="4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Kaltinėnai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Kaltinėnai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Kaltinėnai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Kaltinėnai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60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312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1,6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499,20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129">
                <a:tc gridSpan="4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Kvėdarna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Kvėdarna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Kvėdarna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Kvėdarna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260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1,6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416,00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4129">
                <a:tc gridSpan="4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Laukuva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Laukuva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Laukuva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Maršrutas: Šilalė -</a:t>
                      </a:r>
                      <a:endParaRPr lang="en-US" sz="1100"/>
                    </a:p>
                    <a:p>
                      <a:pPr>
                        <a:lnSpc>
                          <a:spcPts val="4759"/>
                        </a:lnSpc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Laukuva - Šilalė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52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260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1,6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416,00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8859"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4655"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160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832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FFFFFF"/>
                          </a:solidFill>
                          <a:latin typeface="Lucky Bones"/>
                        </a:rPr>
                        <a:t>1331,20</a:t>
                      </a:r>
                      <a:endParaRPr lang="en-US" sz="1100"/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2822000" y="460647"/>
            <a:ext cx="14004342" cy="89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FFFEFB"/>
                </a:solidFill>
                <a:latin typeface="Bryndan Write"/>
              </a:rPr>
              <a:t>Preliminarios kuro išlaidos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22436" y="-345093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599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89079" y="4901399"/>
            <a:ext cx="11629853" cy="246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1"/>
              </a:lnSpc>
            </a:pPr>
            <a:r>
              <a:rPr lang="en-US" sz="3100">
                <a:solidFill>
                  <a:srgbClr val="000000"/>
                </a:solidFill>
                <a:latin typeface="Now"/>
              </a:rPr>
              <a:t>Kultūros projektų vadovė – Vitalija Daukšienė, tel nr. (8449)74043;</a:t>
            </a:r>
          </a:p>
          <a:p>
            <a:pPr algn="ctr">
              <a:lnSpc>
                <a:spcPts val="4991"/>
              </a:lnSpc>
            </a:pPr>
            <a:r>
              <a:rPr lang="en-US" sz="3100">
                <a:solidFill>
                  <a:srgbClr val="000000"/>
                </a:solidFill>
                <a:latin typeface="Now"/>
              </a:rPr>
              <a:t>Vyriausioji kultūrinės veiklos vadybininkė Guoda Juškaitė, mob. +37062678519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4712" y="2810557"/>
            <a:ext cx="9838576" cy="161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000000"/>
                </a:solidFill>
                <a:latin typeface="Bryndan Write"/>
              </a:rPr>
              <a:t>Iškilus klausimų dėl projekto veiklų kreiptis</a:t>
            </a:r>
          </a:p>
        </p:txBody>
      </p:sp>
      <p:sp>
        <p:nvSpPr>
          <p:cNvPr id="7" name="Freeform 7"/>
          <p:cNvSpPr/>
          <p:nvPr/>
        </p:nvSpPr>
        <p:spPr>
          <a:xfrm>
            <a:off x="13212119" y="1028700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51286" y="7076185"/>
            <a:ext cx="2353261" cy="2182115"/>
          </a:xfrm>
          <a:custGeom>
            <a:avLst/>
            <a:gdLst/>
            <a:ahLst/>
            <a:cxnLst/>
            <a:rect l="l" t="t" r="r" b="b"/>
            <a:pathLst>
              <a:path w="2353261" h="2182115">
                <a:moveTo>
                  <a:pt x="0" y="0"/>
                </a:moveTo>
                <a:lnTo>
                  <a:pt x="2353261" y="0"/>
                </a:lnTo>
                <a:lnTo>
                  <a:pt x="2353261" y="2182115"/>
                </a:lnTo>
                <a:lnTo>
                  <a:pt x="0" y="2182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353" r="3235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179046" y="783178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Trumpai apie projektą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78916" y="2585663"/>
            <a:ext cx="11965637" cy="494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 dirty="0" err="1">
                <a:solidFill>
                  <a:srgbClr val="FFFFFF"/>
                </a:solidFill>
                <a:latin typeface="Now"/>
              </a:rPr>
              <a:t>Projekto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metu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stengiamasi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patenkinti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jauno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žmogaus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poreikius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užtikrinant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socialinę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integraciją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ugdymąsi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mobiliems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darbuotojams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aktyviai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veikiant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nuo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Šilalės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miesto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nutolusiose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teritorijose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(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šiuo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atveju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Kaltinėnuose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,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Laukuvoje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ir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Kvėdarnoje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),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kuriose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gyvena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14-29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metų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"/>
              </a:rPr>
              <a:t>jaunuoliai</a:t>
            </a:r>
            <a:r>
              <a:rPr lang="en-US" sz="3100" dirty="0">
                <a:solidFill>
                  <a:srgbClr val="FFFFFF"/>
                </a:solidFill>
                <a:latin typeface="Now"/>
              </a:rPr>
              <a:t>.</a:t>
            </a:r>
          </a:p>
          <a:p>
            <a:pPr>
              <a:lnSpc>
                <a:spcPts val="4340"/>
              </a:lnSpc>
            </a:pPr>
            <a:r>
              <a:rPr lang="en-US" sz="3100" dirty="0" err="1">
                <a:solidFill>
                  <a:srgbClr val="FFFFFF"/>
                </a:solidFill>
                <a:latin typeface="Now Bold"/>
              </a:rPr>
              <a:t>Projekto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trukmė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–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nuo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2024 m.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sausio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2 d.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iki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2024 m.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gruodžio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lt-LT" sz="3100">
                <a:solidFill>
                  <a:srgbClr val="FFFFFF"/>
                </a:solidFill>
                <a:latin typeface="Now Bold"/>
              </a:rPr>
              <a:t>31</a:t>
            </a:r>
            <a:r>
              <a:rPr lang="en-US" sz="310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d. </a:t>
            </a:r>
          </a:p>
          <a:p>
            <a:pPr>
              <a:lnSpc>
                <a:spcPts val="4340"/>
              </a:lnSpc>
            </a:pPr>
            <a:r>
              <a:rPr lang="en-US" sz="3100" dirty="0" err="1">
                <a:solidFill>
                  <a:srgbClr val="FFFFFF"/>
                </a:solidFill>
                <a:latin typeface="Now Bold"/>
              </a:rPr>
              <a:t>Projektą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įgyvendina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Šilalės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rajono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savivaldybės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kultūros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centras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1353809">
            <a:off x="14986980" y="551950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7847">
            <a:off x="15185561" y="7207175"/>
            <a:ext cx="1902177" cy="1859369"/>
          </a:xfrm>
          <a:custGeom>
            <a:avLst/>
            <a:gdLst/>
            <a:ahLst/>
            <a:cxnLst/>
            <a:rect l="l" t="t" r="r" b="b"/>
            <a:pathLst>
              <a:path w="1902177" h="1859369">
                <a:moveTo>
                  <a:pt x="0" y="0"/>
                </a:moveTo>
                <a:lnTo>
                  <a:pt x="1902176" y="0"/>
                </a:lnTo>
                <a:lnTo>
                  <a:pt x="1902176" y="1859369"/>
                </a:lnTo>
                <a:lnTo>
                  <a:pt x="0" y="185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3488">
            <a:off x="4200371" y="941233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49565" y="763924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91370" y="3588120"/>
            <a:ext cx="9705260" cy="4274239"/>
          </a:xfrm>
          <a:custGeom>
            <a:avLst/>
            <a:gdLst/>
            <a:ahLst/>
            <a:cxnLst/>
            <a:rect l="l" t="t" r="r" b="b"/>
            <a:pathLst>
              <a:path w="9705260" h="4274239">
                <a:moveTo>
                  <a:pt x="0" y="0"/>
                </a:moveTo>
                <a:lnTo>
                  <a:pt x="9705260" y="0"/>
                </a:lnTo>
                <a:lnTo>
                  <a:pt x="9705260" y="4274238"/>
                </a:lnTo>
                <a:lnTo>
                  <a:pt x="0" y="427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721296">
            <a:off x="6325472" y="5529041"/>
            <a:ext cx="5637056" cy="1434887"/>
          </a:xfrm>
          <a:custGeom>
            <a:avLst/>
            <a:gdLst/>
            <a:ahLst/>
            <a:cxnLst/>
            <a:rect l="l" t="t" r="r" b="b"/>
            <a:pathLst>
              <a:path w="5637056" h="1434887">
                <a:moveTo>
                  <a:pt x="0" y="0"/>
                </a:moveTo>
                <a:lnTo>
                  <a:pt x="5637056" y="0"/>
                </a:lnTo>
                <a:lnTo>
                  <a:pt x="5637056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6566">
            <a:off x="2743604" y="24043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74919" y="4768977"/>
            <a:ext cx="10913483" cy="110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</a:pPr>
            <a:r>
              <a:rPr lang="en-US" sz="9600">
                <a:solidFill>
                  <a:srgbClr val="000000"/>
                </a:solidFill>
                <a:latin typeface="Gochi Hand"/>
              </a:rPr>
              <a:t>Projekto biudžetas</a:t>
            </a:r>
          </a:p>
        </p:txBody>
      </p:sp>
      <p:sp>
        <p:nvSpPr>
          <p:cNvPr id="7" name="Freeform 7"/>
          <p:cNvSpPr/>
          <p:nvPr/>
        </p:nvSpPr>
        <p:spPr>
          <a:xfrm rot="7671314">
            <a:off x="11833594" y="5972294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6181" r="48502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044905" y="163943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Biudžetas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44905" y="1274447"/>
            <a:ext cx="11082593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Projekto įgyvendinimui skirta maksimali galima 22 000 Eur suma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928998" y="0"/>
            <a:ext cx="4947445" cy="1942997"/>
          </a:xfrm>
          <a:custGeom>
            <a:avLst/>
            <a:gdLst/>
            <a:ahLst/>
            <a:cxnLst/>
            <a:rect l="l" t="t" r="r" b="b"/>
            <a:pathLst>
              <a:path w="4947445" h="1942997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17653" y="8108592"/>
            <a:ext cx="3083294" cy="3083294"/>
          </a:xfrm>
          <a:custGeom>
            <a:avLst/>
            <a:gdLst/>
            <a:ahLst/>
            <a:cxnLst/>
            <a:rect l="l" t="t" r="r" b="b"/>
            <a:pathLst>
              <a:path w="3083294" h="3083294">
                <a:moveTo>
                  <a:pt x="0" y="0"/>
                </a:moveTo>
                <a:lnTo>
                  <a:pt x="3083294" y="0"/>
                </a:lnTo>
                <a:lnTo>
                  <a:pt x="3083294" y="3083294"/>
                </a:lnTo>
                <a:lnTo>
                  <a:pt x="0" y="308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00728" y="6224638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5"/>
                </a:lnTo>
                <a:lnTo>
                  <a:pt x="0" y="112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91241">
            <a:off x="7853797" y="2245207"/>
            <a:ext cx="1999111" cy="870859"/>
          </a:xfrm>
          <a:custGeom>
            <a:avLst/>
            <a:gdLst/>
            <a:ahLst/>
            <a:cxnLst/>
            <a:rect l="l" t="t" r="r" b="b"/>
            <a:pathLst>
              <a:path w="1999111" h="870859">
                <a:moveTo>
                  <a:pt x="0" y="0"/>
                </a:moveTo>
                <a:lnTo>
                  <a:pt x="1999111" y="0"/>
                </a:lnTo>
                <a:lnTo>
                  <a:pt x="1999111" y="870860"/>
                </a:lnTo>
                <a:lnTo>
                  <a:pt x="0" y="870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333850">
            <a:off x="13839571" y="2364332"/>
            <a:ext cx="1975027" cy="860368"/>
          </a:xfrm>
          <a:custGeom>
            <a:avLst/>
            <a:gdLst/>
            <a:ahLst/>
            <a:cxnLst/>
            <a:rect l="l" t="t" r="r" b="b"/>
            <a:pathLst>
              <a:path w="1975027" h="860368">
                <a:moveTo>
                  <a:pt x="0" y="0"/>
                </a:moveTo>
                <a:lnTo>
                  <a:pt x="1975028" y="0"/>
                </a:lnTo>
                <a:lnTo>
                  <a:pt x="1975028" y="860369"/>
                </a:lnTo>
                <a:lnTo>
                  <a:pt x="0" y="860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02593" y="3607831"/>
            <a:ext cx="7577204" cy="618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 Bold"/>
              </a:rPr>
              <a:t>4000 Eur skirta priemonėms ir 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 Bold"/>
              </a:rPr>
              <a:t>paslaugoms: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Kompiuteris;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Kompiuterinė įranga;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Reklama (apranga darbuotojams);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Vienkartiniai indai;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Plytelė (maisto šildymui);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Sporto inventorius;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Mikrobangų krosnelė;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Spausdintuvas;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Psichologo konsultacijoms;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Kanceliarinėms prekėms;</a:t>
            </a:r>
          </a:p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"/>
              </a:rPr>
              <a:t>Stalo žaidimams.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18916" y="3716655"/>
            <a:ext cx="5796242" cy="142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Now Bold"/>
              </a:rPr>
              <a:t>18000 Eur skirta mobilių jaunimo darbuotojų atlyginimams</a:t>
            </a:r>
          </a:p>
          <a:p>
            <a:pPr>
              <a:lnSpc>
                <a:spcPts val="3780"/>
              </a:lnSpc>
            </a:pPr>
            <a:endParaRPr lang="en-US" sz="2700">
              <a:solidFill>
                <a:srgbClr val="FFFFFF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91370" y="3588120"/>
            <a:ext cx="9705260" cy="4274239"/>
          </a:xfrm>
          <a:custGeom>
            <a:avLst/>
            <a:gdLst/>
            <a:ahLst/>
            <a:cxnLst/>
            <a:rect l="l" t="t" r="r" b="b"/>
            <a:pathLst>
              <a:path w="9705260" h="4274239">
                <a:moveTo>
                  <a:pt x="0" y="0"/>
                </a:moveTo>
                <a:lnTo>
                  <a:pt x="9705260" y="0"/>
                </a:lnTo>
                <a:lnTo>
                  <a:pt x="9705260" y="4274238"/>
                </a:lnTo>
                <a:lnTo>
                  <a:pt x="0" y="427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7" t="-92539"/>
            </a:stretch>
          </a:blipFill>
        </p:spPr>
      </p:sp>
      <p:sp>
        <p:nvSpPr>
          <p:cNvPr id="4" name="Freeform 4"/>
          <p:cNvSpPr/>
          <p:nvPr/>
        </p:nvSpPr>
        <p:spPr>
          <a:xfrm rot="-3026566">
            <a:off x="2743604" y="2404370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3529" y="4735554"/>
            <a:ext cx="7840942" cy="161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2"/>
              </a:lnSpc>
            </a:pPr>
            <a:r>
              <a:rPr lang="en-US" sz="12630">
                <a:solidFill>
                  <a:srgbClr val="000000"/>
                </a:solidFill>
                <a:latin typeface="Gochi Hand"/>
              </a:rPr>
              <a:t>komanda</a:t>
            </a:r>
          </a:p>
        </p:txBody>
      </p:sp>
      <p:sp>
        <p:nvSpPr>
          <p:cNvPr id="6" name="Freeform 6"/>
          <p:cNvSpPr/>
          <p:nvPr/>
        </p:nvSpPr>
        <p:spPr>
          <a:xfrm rot="7671314">
            <a:off x="11833594" y="5972294"/>
            <a:ext cx="3728345" cy="2367499"/>
          </a:xfrm>
          <a:custGeom>
            <a:avLst/>
            <a:gdLst/>
            <a:ahLst/>
            <a:cxnLst/>
            <a:rect l="l" t="t" r="r" b="b"/>
            <a:pathLst>
              <a:path w="3728345" h="2367499">
                <a:moveTo>
                  <a:pt x="0" y="0"/>
                </a:moveTo>
                <a:lnTo>
                  <a:pt x="3728344" y="0"/>
                </a:lnTo>
                <a:lnTo>
                  <a:pt x="3728344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5367" y="-614565"/>
            <a:ext cx="3402500" cy="3006572"/>
          </a:xfrm>
          <a:custGeom>
            <a:avLst/>
            <a:gdLst/>
            <a:ahLst/>
            <a:cxnLst/>
            <a:rect l="l" t="t" r="r" b="b"/>
            <a:pathLst>
              <a:path w="3402500" h="3006572">
                <a:moveTo>
                  <a:pt x="0" y="0"/>
                </a:moveTo>
                <a:lnTo>
                  <a:pt x="3402500" y="0"/>
                </a:lnTo>
                <a:lnTo>
                  <a:pt x="3402500" y="3006572"/>
                </a:lnTo>
                <a:lnTo>
                  <a:pt x="0" y="3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7622">
            <a:off x="16272204" y="8353815"/>
            <a:ext cx="1709996" cy="1669578"/>
          </a:xfrm>
          <a:custGeom>
            <a:avLst/>
            <a:gdLst/>
            <a:ahLst/>
            <a:cxnLst/>
            <a:rect l="l" t="t" r="r" b="b"/>
            <a:pathLst>
              <a:path w="1709996" h="1669578">
                <a:moveTo>
                  <a:pt x="0" y="0"/>
                </a:moveTo>
                <a:lnTo>
                  <a:pt x="1709997" y="0"/>
                </a:lnTo>
                <a:lnTo>
                  <a:pt x="1709997" y="1669578"/>
                </a:lnTo>
                <a:lnTo>
                  <a:pt x="0" y="166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9133" y="664489"/>
            <a:ext cx="4130225" cy="728422"/>
          </a:xfrm>
          <a:custGeom>
            <a:avLst/>
            <a:gdLst/>
            <a:ahLst/>
            <a:cxnLst/>
            <a:rect l="l" t="t" r="r" b="b"/>
            <a:pathLst>
              <a:path w="4130225" h="728422">
                <a:moveTo>
                  <a:pt x="0" y="0"/>
                </a:moveTo>
                <a:lnTo>
                  <a:pt x="4130226" y="0"/>
                </a:lnTo>
                <a:lnTo>
                  <a:pt x="4130226" y="728422"/>
                </a:lnTo>
                <a:lnTo>
                  <a:pt x="0" y="72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43035" y="1980084"/>
            <a:ext cx="4119647" cy="4334585"/>
            <a:chOff x="0" y="0"/>
            <a:chExt cx="5842000" cy="6146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9"/>
              <a:stretch>
                <a:fillRect b="-4256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10"/>
              <a:stretch>
                <a:fillRect t="-286" b="-286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18405" y="1980084"/>
            <a:ext cx="4119647" cy="4334585"/>
            <a:chOff x="0" y="0"/>
            <a:chExt cx="5842000" cy="6146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11"/>
              <a:stretch>
                <a:fillRect b="-4256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10"/>
              <a:stretch>
                <a:fillRect t="-286" b="-28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083166" y="6471392"/>
            <a:ext cx="3338198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ryndan Write"/>
              </a:rPr>
              <a:t>???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12289" y="6467070"/>
            <a:ext cx="3338198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ryndan Write"/>
              </a:rPr>
              <a:t>???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79728" y="493911"/>
            <a:ext cx="8766810" cy="1276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5200">
                <a:solidFill>
                  <a:srgbClr val="FFFFFF"/>
                </a:solidFill>
                <a:latin typeface="Gochi Hand"/>
              </a:rPr>
              <a:t>Jaunimo darbuotojas mobiliajam darbui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9232" y="7210393"/>
            <a:ext cx="15276198" cy="296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3"/>
              </a:lnSpc>
            </a:pPr>
            <a:r>
              <a:rPr lang="en-US" sz="3373">
                <a:solidFill>
                  <a:srgbClr val="FFFFFF"/>
                </a:solidFill>
                <a:latin typeface="Now Bold"/>
              </a:rPr>
              <a:t>Jaunimo darbuotojas mobiliajam darbui skatina asmeninį ir socialinį tobulėjimą, stiprina žmogaus prisitaikymo prie aplinkos gebėjimus bei turintis šiam darbui reikalingą išsilavinimą – socialinio darbo, socialinės pedagogikos, psichologijos arba edukologijos.</a:t>
            </a:r>
          </a:p>
          <a:p>
            <a:pPr>
              <a:lnSpc>
                <a:spcPts val="4723"/>
              </a:lnSpc>
            </a:pPr>
            <a:endParaRPr lang="en-US" sz="3373">
              <a:solidFill>
                <a:srgbClr val="FFFFFF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353" r="3235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255295" y="4252214"/>
            <a:ext cx="10857914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Now"/>
              </a:rPr>
              <a:t>Lyčių lygybei užtikrinti rekomenduojama, kad mobiliojo darbo su jaunimu komanda, vykdanti mobilųjį darbą su jaunimu, būtų sudaryta iš dviejų priešingos lyties atstovų.</a:t>
            </a:r>
          </a:p>
        </p:txBody>
      </p:sp>
      <p:sp>
        <p:nvSpPr>
          <p:cNvPr id="6" name="Freeform 6"/>
          <p:cNvSpPr/>
          <p:nvPr/>
        </p:nvSpPr>
        <p:spPr>
          <a:xfrm rot="1353809">
            <a:off x="12900677" y="1466714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7847">
            <a:off x="15185561" y="7207175"/>
            <a:ext cx="1902177" cy="1859369"/>
          </a:xfrm>
          <a:custGeom>
            <a:avLst/>
            <a:gdLst/>
            <a:ahLst/>
            <a:cxnLst/>
            <a:rect l="l" t="t" r="r" b="b"/>
            <a:pathLst>
              <a:path w="1902177" h="1859369">
                <a:moveTo>
                  <a:pt x="0" y="0"/>
                </a:moveTo>
                <a:lnTo>
                  <a:pt x="1902176" y="0"/>
                </a:lnTo>
                <a:lnTo>
                  <a:pt x="1902176" y="1859369"/>
                </a:lnTo>
                <a:lnTo>
                  <a:pt x="0" y="185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63488">
            <a:off x="4200371" y="941233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49565" y="763924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55295" y="2973380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Rekomenduojama...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5888283" y="-1029552"/>
            <a:ext cx="6511435" cy="12346104"/>
          </a:xfrm>
          <a:custGeom>
            <a:avLst/>
            <a:gdLst/>
            <a:ahLst/>
            <a:cxnLst/>
            <a:rect l="l" t="t" r="r" b="b"/>
            <a:pathLst>
              <a:path w="6511435" h="12346104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997"/>
            </a:stretch>
          </a:blipFill>
        </p:spPr>
      </p:sp>
      <p:sp>
        <p:nvSpPr>
          <p:cNvPr id="4" name="Freeform 4"/>
          <p:cNvSpPr/>
          <p:nvPr/>
        </p:nvSpPr>
        <p:spPr>
          <a:xfrm rot="-1391118">
            <a:off x="10316583" y="-291547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3311855" y="1236710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1" y="0"/>
                </a:lnTo>
                <a:lnTo>
                  <a:pt x="789011" y="1764347"/>
                </a:lnTo>
                <a:lnTo>
                  <a:pt x="0" y="1764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87134" y="7285943"/>
            <a:ext cx="789010" cy="1764347"/>
          </a:xfrm>
          <a:custGeom>
            <a:avLst/>
            <a:gdLst/>
            <a:ahLst/>
            <a:cxnLst/>
            <a:rect l="l" t="t" r="r" b="b"/>
            <a:pathLst>
              <a:path w="789010" h="1764347">
                <a:moveTo>
                  <a:pt x="0" y="0"/>
                </a:moveTo>
                <a:lnTo>
                  <a:pt x="789011" y="0"/>
                </a:lnTo>
                <a:lnTo>
                  <a:pt x="789011" y="1764347"/>
                </a:lnTo>
                <a:lnTo>
                  <a:pt x="0" y="1764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32840" y="5476927"/>
            <a:ext cx="1600479" cy="2057400"/>
          </a:xfrm>
          <a:custGeom>
            <a:avLst/>
            <a:gdLst/>
            <a:ahLst/>
            <a:cxnLst/>
            <a:rect l="l" t="t" r="r" b="b"/>
            <a:pathLst>
              <a:path w="1600479" h="2057400">
                <a:moveTo>
                  <a:pt x="0" y="0"/>
                </a:moveTo>
                <a:lnTo>
                  <a:pt x="1600480" y="0"/>
                </a:lnTo>
                <a:lnTo>
                  <a:pt x="16004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83823" y="641041"/>
            <a:ext cx="2999781" cy="2955685"/>
          </a:xfrm>
          <a:custGeom>
            <a:avLst/>
            <a:gdLst/>
            <a:ahLst/>
            <a:cxnLst/>
            <a:rect l="l" t="t" r="r" b="b"/>
            <a:pathLst>
              <a:path w="2999781" h="2955685">
                <a:moveTo>
                  <a:pt x="0" y="0"/>
                </a:moveTo>
                <a:lnTo>
                  <a:pt x="2999781" y="0"/>
                </a:lnTo>
                <a:lnTo>
                  <a:pt x="2999781" y="2955684"/>
                </a:lnTo>
                <a:lnTo>
                  <a:pt x="0" y="2955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86506" y="3652127"/>
            <a:ext cx="10514988" cy="474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</a:pPr>
            <a:r>
              <a:rPr lang="en-US" sz="2706">
                <a:solidFill>
                  <a:srgbClr val="000000"/>
                </a:solidFill>
                <a:latin typeface="Now Bold"/>
              </a:rPr>
              <a:t>-Turi būti užtikrinta, kad mobilųjį darbą su jaunimu vykdančiose organizacijose būtų ne mažiau nei 2 darbuotojai, dirbantys tuo pačiu metu ne mažiau nei po pusę etato;</a:t>
            </a:r>
          </a:p>
          <a:p>
            <a:pPr algn="ctr">
              <a:lnSpc>
                <a:spcPts val="4356"/>
              </a:lnSpc>
            </a:pPr>
            <a:r>
              <a:rPr lang="en-US" sz="2706">
                <a:solidFill>
                  <a:srgbClr val="000000"/>
                </a:solidFill>
                <a:latin typeface="Now Bold"/>
              </a:rPr>
              <a:t>-Vienu metu į seniūnijas važiuoja abu jaunimo darbuotojai; </a:t>
            </a:r>
          </a:p>
          <a:p>
            <a:pPr algn="ctr">
              <a:lnSpc>
                <a:spcPts val="4356"/>
              </a:lnSpc>
            </a:pPr>
            <a:r>
              <a:rPr lang="en-US" sz="2706">
                <a:solidFill>
                  <a:srgbClr val="000000"/>
                </a:solidFill>
                <a:latin typeface="Now Bold"/>
              </a:rPr>
              <a:t>-Planuojamos darbo valandos nuo 16 val. iki 21 val. vakaro;</a:t>
            </a:r>
          </a:p>
          <a:p>
            <a:pPr algn="ctr">
              <a:lnSpc>
                <a:spcPts val="4356"/>
              </a:lnSpc>
            </a:pPr>
            <a:r>
              <a:rPr lang="en-US" sz="2706">
                <a:solidFill>
                  <a:srgbClr val="000000"/>
                </a:solidFill>
                <a:latin typeface="Now"/>
              </a:rPr>
              <a:t>-</a:t>
            </a:r>
            <a:r>
              <a:rPr lang="en-US" sz="2706">
                <a:solidFill>
                  <a:srgbClr val="000000"/>
                </a:solidFill>
                <a:latin typeface="Now Bold"/>
              </a:rPr>
              <a:t>Abu darbuotojai privalo turėti socialinio darbo, socialinės pedagogikos, psichologijos arba edukologijos išsilavinimą.</a:t>
            </a:r>
          </a:p>
          <a:p>
            <a:pPr algn="ctr">
              <a:lnSpc>
                <a:spcPts val="2904"/>
              </a:lnSpc>
            </a:pPr>
            <a:endParaRPr lang="en-US" sz="2706">
              <a:solidFill>
                <a:srgbClr val="000000"/>
              </a:solidFill>
              <a:latin typeface="Now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48559" y="2059233"/>
            <a:ext cx="9838576" cy="161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7000">
                <a:solidFill>
                  <a:srgbClr val="000000"/>
                </a:solidFill>
                <a:latin typeface="Bryndan Write"/>
              </a:rPr>
              <a:t>Jaunimo darbuotojas mobiliam darbui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1941" y="0"/>
            <a:ext cx="5527813" cy="10435018"/>
            <a:chOff x="0" y="0"/>
            <a:chExt cx="7370417" cy="139133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353" r="32353"/>
            <a:stretch>
              <a:fillRect/>
            </a:stretch>
          </p:blipFill>
          <p:spPr>
            <a:xfrm>
              <a:off x="0" y="0"/>
              <a:ext cx="7370417" cy="1391335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142955" y="1009650"/>
            <a:ext cx="964062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Bryndan Write Bold"/>
              </a:rPr>
              <a:t>Planuojamos veiklos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85722" y="2992786"/>
            <a:ext cx="12302278" cy="439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Bendruomenių varžybos;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Susitikimai su psichologu;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Maisto gaminimo vakarai;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Kino filmų vakarai;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Įvairios sportinės veikos (krepšinis, tinklinis, futbolas);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Pažintinės išvykos į įvairias įstaigas ir institucijas;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Now"/>
              </a:rPr>
              <a:t>Supervizijos projekto vykdytojams.</a:t>
            </a:r>
          </a:p>
          <a:p>
            <a:pPr>
              <a:lnSpc>
                <a:spcPts val="3780"/>
              </a:lnSpc>
            </a:pPr>
            <a:endParaRPr lang="en-US" sz="3200">
              <a:solidFill>
                <a:srgbClr val="FFFFFF"/>
              </a:solidFill>
              <a:latin typeface="Now"/>
            </a:endParaRPr>
          </a:p>
        </p:txBody>
      </p:sp>
      <p:sp>
        <p:nvSpPr>
          <p:cNvPr id="7" name="Freeform 7"/>
          <p:cNvSpPr/>
          <p:nvPr/>
        </p:nvSpPr>
        <p:spPr>
          <a:xfrm rot="1353809">
            <a:off x="12900677" y="1466714"/>
            <a:ext cx="1665386" cy="1729602"/>
          </a:xfrm>
          <a:custGeom>
            <a:avLst/>
            <a:gdLst/>
            <a:ahLst/>
            <a:cxnLst/>
            <a:rect l="l" t="t" r="r" b="b"/>
            <a:pathLst>
              <a:path w="1665386" h="1729602">
                <a:moveTo>
                  <a:pt x="0" y="0"/>
                </a:moveTo>
                <a:lnTo>
                  <a:pt x="1665386" y="0"/>
                </a:lnTo>
                <a:lnTo>
                  <a:pt x="1665386" y="1729602"/>
                </a:lnTo>
                <a:lnTo>
                  <a:pt x="0" y="1729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7847">
            <a:off x="15185561" y="7207175"/>
            <a:ext cx="1902177" cy="1859369"/>
          </a:xfrm>
          <a:custGeom>
            <a:avLst/>
            <a:gdLst/>
            <a:ahLst/>
            <a:cxnLst/>
            <a:rect l="l" t="t" r="r" b="b"/>
            <a:pathLst>
              <a:path w="1902177" h="1859369">
                <a:moveTo>
                  <a:pt x="0" y="0"/>
                </a:moveTo>
                <a:lnTo>
                  <a:pt x="1902176" y="0"/>
                </a:lnTo>
                <a:lnTo>
                  <a:pt x="1902176" y="1859369"/>
                </a:lnTo>
                <a:lnTo>
                  <a:pt x="0" y="185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3488">
            <a:off x="4200371" y="941233"/>
            <a:ext cx="1627739" cy="1550791"/>
          </a:xfrm>
          <a:custGeom>
            <a:avLst/>
            <a:gdLst/>
            <a:ahLst/>
            <a:cxnLst/>
            <a:rect l="l" t="t" r="r" b="b"/>
            <a:pathLst>
              <a:path w="1627739" h="1550791">
                <a:moveTo>
                  <a:pt x="0" y="0"/>
                </a:moveTo>
                <a:lnTo>
                  <a:pt x="1627739" y="0"/>
                </a:lnTo>
                <a:lnTo>
                  <a:pt x="1627739" y="1550791"/>
                </a:lnTo>
                <a:lnTo>
                  <a:pt x="0" y="155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49565" y="7639245"/>
            <a:ext cx="6632619" cy="1121516"/>
          </a:xfrm>
          <a:custGeom>
            <a:avLst/>
            <a:gdLst/>
            <a:ahLst/>
            <a:cxnLst/>
            <a:rect l="l" t="t" r="r" b="b"/>
            <a:pathLst>
              <a:path w="6632619" h="1121516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Pasirinktinai</PresentationFormat>
  <Paragraphs>108</Paragraphs>
  <Slides>15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4" baseType="lpstr">
      <vt:lpstr>Now</vt:lpstr>
      <vt:lpstr>Lucky Bones</vt:lpstr>
      <vt:lpstr>Bryndan Write Bold</vt:lpstr>
      <vt:lpstr>Arial</vt:lpstr>
      <vt:lpstr>Calibri</vt:lpstr>
      <vt:lpstr>Now Bold</vt:lpstr>
      <vt:lpstr>Bryndan Write</vt:lpstr>
      <vt:lpstr>Gochi Hand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Doodle Group Project Presentation</dc:title>
  <cp:lastModifiedBy>User</cp:lastModifiedBy>
  <cp:revision>2</cp:revision>
  <dcterms:created xsi:type="dcterms:W3CDTF">2006-08-16T00:00:00Z</dcterms:created>
  <dcterms:modified xsi:type="dcterms:W3CDTF">2023-11-30T12:07:48Z</dcterms:modified>
  <dc:identifier>DAF05Mv5GyA</dc:identifier>
</cp:coreProperties>
</file>